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  <p:sldId id="279" r:id="rId4"/>
    <p:sldId id="264" r:id="rId5"/>
    <p:sldId id="274" r:id="rId6"/>
    <p:sldId id="276" r:id="rId7"/>
    <p:sldId id="265" r:id="rId8"/>
    <p:sldId id="266" r:id="rId9"/>
    <p:sldId id="277" r:id="rId10"/>
    <p:sldId id="267" r:id="rId11"/>
    <p:sldId id="278" r:id="rId12"/>
    <p:sldId id="273" r:id="rId13"/>
    <p:sldId id="269" r:id="rId14"/>
    <p:sldId id="271" r:id="rId15"/>
    <p:sldId id="272" r:id="rId16"/>
    <p:sldId id="270" r:id="rId17"/>
    <p:sldId id="275" r:id="rId1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10" d="100"/>
          <a:sy n="110" d="100"/>
        </p:scale>
        <p:origin x="161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C2AAB-18F7-4EC3-B14D-378C82121BE6}" type="datetimeFigureOut">
              <a:rPr lang="ko-KR" altLang="en-US" smtClean="0"/>
              <a:t>2022-11-06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478D-9721-4A9D-8713-FBCF5156AC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1913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C2AAB-18F7-4EC3-B14D-378C82121BE6}" type="datetimeFigureOut">
              <a:rPr lang="ko-KR" altLang="en-US" smtClean="0"/>
              <a:t>2022-11-06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478D-9721-4A9D-8713-FBCF5156AC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4931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C2AAB-18F7-4EC3-B14D-378C82121BE6}" type="datetimeFigureOut">
              <a:rPr lang="ko-KR" altLang="en-US" smtClean="0"/>
              <a:t>2022-11-06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478D-9721-4A9D-8713-FBCF5156AC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8475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C2AAB-18F7-4EC3-B14D-378C82121BE6}" type="datetimeFigureOut">
              <a:rPr lang="ko-KR" altLang="en-US" smtClean="0"/>
              <a:t>2022-11-06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478D-9721-4A9D-8713-FBCF5156AC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3844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C2AAB-18F7-4EC3-B14D-378C82121BE6}" type="datetimeFigureOut">
              <a:rPr lang="ko-KR" altLang="en-US" smtClean="0"/>
              <a:t>2022-11-06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478D-9721-4A9D-8713-FBCF5156AC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1325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C2AAB-18F7-4EC3-B14D-378C82121BE6}" type="datetimeFigureOut">
              <a:rPr lang="ko-KR" altLang="en-US" smtClean="0"/>
              <a:t>2022-11-06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478D-9721-4A9D-8713-FBCF5156AC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3655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C2AAB-18F7-4EC3-B14D-378C82121BE6}" type="datetimeFigureOut">
              <a:rPr lang="ko-KR" altLang="en-US" smtClean="0"/>
              <a:t>2022-11-06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478D-9721-4A9D-8713-FBCF5156AC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455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C2AAB-18F7-4EC3-B14D-378C82121BE6}" type="datetimeFigureOut">
              <a:rPr lang="ko-KR" altLang="en-US" smtClean="0"/>
              <a:t>2022-11-06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478D-9721-4A9D-8713-FBCF5156AC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9774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C2AAB-18F7-4EC3-B14D-378C82121BE6}" type="datetimeFigureOut">
              <a:rPr lang="ko-KR" altLang="en-US" smtClean="0"/>
              <a:t>2022-11-06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478D-9721-4A9D-8713-FBCF5156AC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0414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C2AAB-18F7-4EC3-B14D-378C82121BE6}" type="datetimeFigureOut">
              <a:rPr lang="ko-KR" altLang="en-US" smtClean="0"/>
              <a:t>2022-11-06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478D-9721-4A9D-8713-FBCF5156AC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8821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C2AAB-18F7-4EC3-B14D-378C82121BE6}" type="datetimeFigureOut">
              <a:rPr lang="ko-KR" altLang="en-US" smtClean="0"/>
              <a:t>2022-11-06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478D-9721-4A9D-8713-FBCF5156AC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0165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C2AAB-18F7-4EC3-B14D-378C82121BE6}" type="datetimeFigureOut">
              <a:rPr lang="ko-KR" altLang="en-US" smtClean="0"/>
              <a:t>2022-11-06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9478D-9721-4A9D-8713-FBCF5156AC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4311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060848"/>
            <a:ext cx="9144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4000" dirty="0" smtClean="0"/>
          </a:p>
          <a:p>
            <a:pPr algn="ctr"/>
            <a:r>
              <a:rPr lang="ko-KR" altLang="en-US" sz="2000" dirty="0"/>
              <a:t>무선 오디오 전송 </a:t>
            </a:r>
            <a:r>
              <a:rPr lang="ko-KR" altLang="en-US" sz="2000" dirty="0" smtClean="0"/>
              <a:t>솔루션</a:t>
            </a:r>
            <a:endParaRPr lang="en-US" altLang="ko-KR" sz="2000" dirty="0" smtClean="0"/>
          </a:p>
          <a:p>
            <a:pPr algn="ctr"/>
            <a:r>
              <a:rPr lang="en-US" altLang="ko-KR" sz="4000" dirty="0" smtClean="0"/>
              <a:t>Case</a:t>
            </a:r>
            <a:r>
              <a:rPr lang="ko-KR" altLang="en-US" sz="4000" dirty="0" smtClean="0"/>
              <a:t>별 설치 가이드</a:t>
            </a:r>
            <a:endParaRPr lang="ko-KR" altLang="en-US" sz="4000" dirty="0"/>
          </a:p>
        </p:txBody>
      </p:sp>
      <p:sp>
        <p:nvSpPr>
          <p:cNvPr id="3" name="직사각형 2"/>
          <p:cNvSpPr/>
          <p:nvPr/>
        </p:nvSpPr>
        <p:spPr>
          <a:xfrm>
            <a:off x="0" y="5157192"/>
            <a:ext cx="9143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dirty="0" smtClean="0"/>
              <a:t>2017.11.13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2762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952" y="622103"/>
            <a:ext cx="9144000" cy="7200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952" y="116632"/>
            <a:ext cx="52091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/>
              <a:t>Case </a:t>
            </a:r>
            <a:r>
              <a:rPr lang="ko-KR" altLang="en-US" sz="2800" dirty="0" smtClean="0"/>
              <a:t>고려</a:t>
            </a:r>
            <a:endParaRPr lang="ko-KR" alt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1052736"/>
            <a:ext cx="75608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 smtClean="0"/>
              <a:t>방송실과 관리 사무소 인접</a:t>
            </a:r>
            <a:r>
              <a:rPr lang="en-US" altLang="ko-KR" dirty="0" smtClean="0"/>
              <a:t>: </a:t>
            </a:r>
            <a:r>
              <a:rPr lang="en-US" altLang="ko-KR" b="1" dirty="0" smtClean="0">
                <a:solidFill>
                  <a:srgbClr val="FF0000"/>
                </a:solidFill>
              </a:rPr>
              <a:t>\50,000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- </a:t>
            </a:r>
            <a:r>
              <a:rPr lang="ko-KR" altLang="en-US" dirty="0" smtClean="0"/>
              <a:t>직접연결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2. </a:t>
            </a:r>
            <a:r>
              <a:rPr lang="ko-KR" altLang="en-US" dirty="0" smtClean="0"/>
              <a:t>방송실 지상</a:t>
            </a:r>
            <a:r>
              <a:rPr lang="en-US" altLang="ko-KR" dirty="0" smtClean="0"/>
              <a:t>- </a:t>
            </a:r>
            <a:r>
              <a:rPr lang="ko-KR" altLang="en-US" dirty="0" smtClean="0"/>
              <a:t>거리 있음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  -</a:t>
            </a:r>
            <a:r>
              <a:rPr lang="ko-KR" altLang="en-US" dirty="0" err="1" smtClean="0"/>
              <a:t>랜케이블</a:t>
            </a:r>
            <a:r>
              <a:rPr lang="en-US" altLang="ko-KR" dirty="0" smtClean="0"/>
              <a:t>: </a:t>
            </a:r>
            <a:r>
              <a:rPr lang="en-US" altLang="ko-KR" b="1" dirty="0" smtClean="0">
                <a:solidFill>
                  <a:srgbClr val="FF0000"/>
                </a:solidFill>
              </a:rPr>
              <a:t>\620,000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>  -</a:t>
            </a:r>
            <a:r>
              <a:rPr lang="ko-KR" altLang="en-US" dirty="0" smtClean="0"/>
              <a:t>무선</a:t>
            </a:r>
            <a:r>
              <a:rPr lang="en-US" altLang="ko-KR" dirty="0" smtClean="0"/>
              <a:t>: </a:t>
            </a:r>
            <a:r>
              <a:rPr lang="en-US" altLang="ko-KR" b="1" dirty="0" smtClean="0">
                <a:solidFill>
                  <a:srgbClr val="FF0000"/>
                </a:solidFill>
              </a:rPr>
              <a:t>\120,000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3. </a:t>
            </a:r>
            <a:r>
              <a:rPr lang="ko-KR" altLang="en-US" dirty="0" smtClean="0"/>
              <a:t>방송실 지하</a:t>
            </a:r>
            <a:r>
              <a:rPr lang="en-US" altLang="ko-KR" dirty="0" smtClean="0"/>
              <a:t>: </a:t>
            </a:r>
            <a:br>
              <a:rPr lang="en-US" altLang="ko-KR" dirty="0" smtClean="0"/>
            </a:br>
            <a:r>
              <a:rPr lang="en-US" altLang="ko-KR" dirty="0" smtClean="0"/>
              <a:t>    -</a:t>
            </a:r>
            <a:r>
              <a:rPr lang="ko-KR" altLang="en-US" dirty="0" smtClean="0"/>
              <a:t>무선</a:t>
            </a:r>
            <a:r>
              <a:rPr lang="en-US" altLang="ko-KR" dirty="0" smtClean="0"/>
              <a:t>: </a:t>
            </a:r>
            <a:r>
              <a:rPr lang="en-US" altLang="ko-KR" b="1" dirty="0">
                <a:solidFill>
                  <a:srgbClr val="FF0000"/>
                </a:solidFill>
              </a:rPr>
              <a:t>\620,000 </a:t>
            </a:r>
            <a:r>
              <a:rPr lang="en-US" altLang="ko-KR" b="1" dirty="0" smtClean="0">
                <a:solidFill>
                  <a:srgbClr val="FF0000"/>
                </a:solidFill>
              </a:rPr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5962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309284368" descr="EMB00004b504a7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5400675" cy="262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4932040" y="1052736"/>
            <a:ext cx="468635" cy="19442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095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952" y="622103"/>
            <a:ext cx="9144000" cy="7200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952" y="116632"/>
            <a:ext cx="7153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/>
              <a:t>1. </a:t>
            </a:r>
            <a:r>
              <a:rPr lang="ko-KR" altLang="en-US" sz="2800" dirty="0"/>
              <a:t>방송실과 관리 사무소 인접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59" y="2722967"/>
            <a:ext cx="1194647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7" y="980728"/>
            <a:ext cx="71425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 </a:t>
            </a:r>
            <a:r>
              <a:rPr lang="ko-KR" altLang="en-US" dirty="0" smtClean="0"/>
              <a:t>모니터 스피커</a:t>
            </a:r>
            <a:r>
              <a:rPr lang="en-US" altLang="ko-KR" dirty="0" smtClean="0"/>
              <a:t>(USB</a:t>
            </a:r>
            <a:r>
              <a:rPr lang="ko-KR" altLang="en-US" dirty="0" smtClean="0"/>
              <a:t>권장</a:t>
            </a:r>
            <a:r>
              <a:rPr lang="en-US" altLang="ko-KR" dirty="0" smtClean="0">
                <a:sym typeface="Wingdings" pitchFamily="2" charset="2"/>
              </a:rPr>
              <a:t> </a:t>
            </a:r>
            <a:r>
              <a:rPr lang="ko-KR" altLang="en-US" dirty="0" smtClean="0">
                <a:sym typeface="Wingdings" pitchFamily="2" charset="2"/>
              </a:rPr>
              <a:t>가장 많이 사용됨</a:t>
            </a:r>
            <a:r>
              <a:rPr lang="en-US" altLang="ko-KR" dirty="0" smtClean="0">
                <a:sym typeface="Wingdings" pitchFamily="2" charset="2"/>
              </a:rPr>
              <a:t>)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기존 방송 마이크 오디오와 연결장치 필요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오디오 연결 </a:t>
            </a:r>
            <a:r>
              <a:rPr lang="ko-KR" altLang="en-US" dirty="0" err="1" smtClean="0"/>
              <a:t>젠더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576104" y="2891965"/>
            <a:ext cx="1014958" cy="1936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</a:rPr>
              <a:t>USB </a:t>
            </a:r>
            <a:r>
              <a:rPr lang="ko-KR" altLang="en-US" sz="1200" dirty="0" smtClean="0">
                <a:solidFill>
                  <a:schemeClr val="tx1"/>
                </a:solidFill>
              </a:rPr>
              <a:t>스피커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7" name="꺾인 연결선 6"/>
          <p:cNvCxnSpPr>
            <a:stCxn id="1026" idx="3"/>
            <a:endCxn id="51" idx="1"/>
          </p:cNvCxnSpPr>
          <p:nvPr/>
        </p:nvCxnSpPr>
        <p:spPr>
          <a:xfrm flipV="1">
            <a:off x="1603906" y="3183469"/>
            <a:ext cx="965593" cy="7550"/>
          </a:xfrm>
          <a:prstGeom prst="bentConnector3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86804" y="2845860"/>
            <a:ext cx="5997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USB</a:t>
            </a:r>
            <a:endParaRPr lang="ko-KR" altLang="en-US" sz="1400" dirty="0"/>
          </a:p>
        </p:txBody>
      </p:sp>
      <p:cxnSp>
        <p:nvCxnSpPr>
          <p:cNvPr id="15" name="꺾인 연결선 14"/>
          <p:cNvCxnSpPr>
            <a:stCxn id="54" idx="3"/>
            <a:endCxn id="67" idx="1"/>
          </p:cNvCxnSpPr>
          <p:nvPr/>
        </p:nvCxnSpPr>
        <p:spPr>
          <a:xfrm>
            <a:off x="3591062" y="3362063"/>
            <a:ext cx="1774883" cy="179791"/>
          </a:xfrm>
          <a:prstGeom prst="bentConnector3">
            <a:avLst/>
          </a:prstGeom>
          <a:ln w="9525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>
            <a:off x="5365945" y="2931212"/>
            <a:ext cx="1224136" cy="2224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오디오 </a:t>
            </a:r>
            <a:r>
              <a:rPr lang="ko-KR" altLang="en-US" sz="1200" dirty="0" err="1" smtClean="0"/>
              <a:t>선택기</a:t>
            </a:r>
            <a:endParaRPr lang="ko-KR" altLang="en-US" sz="12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171" y="1779298"/>
            <a:ext cx="752774" cy="943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직사각형 29"/>
          <p:cNvSpPr/>
          <p:nvPr/>
        </p:nvSpPr>
        <p:spPr>
          <a:xfrm>
            <a:off x="5365945" y="3145291"/>
            <a:ext cx="1224136" cy="2643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</a:rPr>
              <a:t>CH1_IN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31" name="꺾인 연결선 30"/>
          <p:cNvCxnSpPr>
            <a:stCxn id="2051" idx="2"/>
            <a:endCxn id="30" idx="1"/>
          </p:cNvCxnSpPr>
          <p:nvPr/>
        </p:nvCxnSpPr>
        <p:spPr>
          <a:xfrm rot="16200000" flipH="1">
            <a:off x="4900433" y="2811967"/>
            <a:ext cx="554636" cy="376387"/>
          </a:xfrm>
          <a:prstGeom prst="bentConnector2">
            <a:avLst/>
          </a:prstGeom>
          <a:ln w="9525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꺾인 연결선 37"/>
          <p:cNvCxnSpPr>
            <a:stCxn id="70" idx="3"/>
            <a:endCxn id="2079" idx="1"/>
          </p:cNvCxnSpPr>
          <p:nvPr/>
        </p:nvCxnSpPr>
        <p:spPr>
          <a:xfrm flipV="1">
            <a:off x="6590081" y="3411940"/>
            <a:ext cx="875962" cy="394289"/>
          </a:xfrm>
          <a:prstGeom prst="bentConnector3">
            <a:avLst>
              <a:gd name="adj1" fmla="val 50000"/>
            </a:avLst>
          </a:prstGeom>
          <a:ln w="9525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직사각형 50"/>
          <p:cNvSpPr/>
          <p:nvPr/>
        </p:nvSpPr>
        <p:spPr>
          <a:xfrm>
            <a:off x="2569499" y="3086658"/>
            <a:ext cx="1021563" cy="193621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</a:rPr>
              <a:t>IN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2569499" y="3279084"/>
            <a:ext cx="1021563" cy="165958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</a:rPr>
              <a:t>OUT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5365945" y="3409666"/>
            <a:ext cx="1224136" cy="2643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</a:rPr>
              <a:t>CH2_IN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5365945" y="3674041"/>
            <a:ext cx="1224136" cy="2643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</a:rPr>
              <a:t>OUT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079" name="TextBox 2078"/>
          <p:cNvSpPr txBox="1"/>
          <p:nvPr/>
        </p:nvSpPr>
        <p:spPr>
          <a:xfrm>
            <a:off x="7466043" y="3242663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(</a:t>
            </a:r>
            <a:r>
              <a:rPr lang="ko-KR" altLang="en-US" sz="1600" dirty="0" smtClean="0"/>
              <a:t>방송실 연결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sp>
        <p:nvSpPr>
          <p:cNvPr id="88" name="TextBox 87"/>
          <p:cNvSpPr txBox="1"/>
          <p:nvPr/>
        </p:nvSpPr>
        <p:spPr>
          <a:xfrm>
            <a:off x="4966929" y="2161873"/>
            <a:ext cx="202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/>
              <a:t>기존 방송 마이크</a:t>
            </a:r>
            <a:endParaRPr lang="ko-KR" altLang="en-US" sz="1600" dirty="0"/>
          </a:p>
        </p:txBody>
      </p:sp>
      <p:pic>
        <p:nvPicPr>
          <p:cNvPr id="4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301209"/>
            <a:ext cx="1403134" cy="125599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499" y="5301209"/>
            <a:ext cx="2178174" cy="12794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302" y="5301209"/>
            <a:ext cx="1516385" cy="12794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607" y="5301208"/>
            <a:ext cx="1537748" cy="12794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3" name="TextBox 92"/>
          <p:cNvSpPr txBox="1"/>
          <p:nvPr/>
        </p:nvSpPr>
        <p:spPr>
          <a:xfrm>
            <a:off x="683568" y="4869160"/>
            <a:ext cx="7142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** </a:t>
            </a:r>
            <a:r>
              <a:rPr lang="ko-KR" altLang="en-US" dirty="0" smtClean="0"/>
              <a:t>각종 오디오 연결 </a:t>
            </a:r>
            <a:r>
              <a:rPr lang="ko-KR" altLang="en-US" dirty="0" err="1" smtClean="0"/>
              <a:t>잭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50" name="사각형 설명선 49"/>
          <p:cNvSpPr/>
          <p:nvPr/>
        </p:nvSpPr>
        <p:spPr>
          <a:xfrm>
            <a:off x="7884368" y="3659072"/>
            <a:ext cx="1080120" cy="605044"/>
          </a:xfrm>
          <a:prstGeom prst="wedgeRectCallout">
            <a:avLst>
              <a:gd name="adj1" fmla="val -73744"/>
              <a:gd name="adj2" fmla="val -57144"/>
            </a:avLst>
          </a:prstGeom>
          <a:solidFill>
            <a:srgbClr val="FFFF00"/>
          </a:solidFill>
          <a:ln w="63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smtClean="0">
                <a:solidFill>
                  <a:schemeClr val="tx1"/>
                </a:solidFill>
              </a:rPr>
              <a:t>기존 방송마이크에 연결된 유선에 연결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57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952" y="622103"/>
            <a:ext cx="9144000" cy="7200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952" y="116632"/>
            <a:ext cx="7153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/>
              <a:t>1. </a:t>
            </a:r>
            <a:r>
              <a:rPr lang="ko-KR" altLang="en-US" sz="2800" dirty="0"/>
              <a:t>방송실과 관리 사무소 인접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76351"/>
            <a:ext cx="6696744" cy="1944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005550"/>
              </p:ext>
            </p:extLst>
          </p:nvPr>
        </p:nvGraphicFramePr>
        <p:xfrm>
          <a:off x="487740" y="4365104"/>
          <a:ext cx="7180604" cy="20367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2336"/>
                <a:gridCol w="2825860"/>
                <a:gridCol w="1281156"/>
                <a:gridCol w="2391252"/>
              </a:tblGrid>
              <a:tr h="3394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No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항목</a:t>
                      </a:r>
                      <a:endParaRPr lang="ko-KR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가격</a:t>
                      </a:r>
                      <a:endParaRPr lang="ko-KR" altLang="en-US" sz="1400" b="1" i="0" u="none" strike="noStrike">
                        <a:solidFill>
                          <a:schemeClr val="bg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비고</a:t>
                      </a:r>
                      <a:endParaRPr lang="ko-KR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39466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　</a:t>
                      </a:r>
                      <a:r>
                        <a:rPr lang="ko-KR" altLang="en-US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①</a:t>
                      </a:r>
                      <a:endParaRPr lang="ko-KR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 smtClean="0">
                          <a:effectLst/>
                        </a:rPr>
                        <a:t> USB</a:t>
                      </a:r>
                      <a:r>
                        <a:rPr lang="ko-KR" altLang="en-US" sz="1400" u="none" strike="noStrike" dirty="0">
                          <a:effectLst/>
                        </a:rPr>
                        <a:t>스피커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>
                          <a:effectLst/>
                        </a:rPr>
                        <a:t>   </a:t>
                      </a:r>
                      <a:r>
                        <a:rPr lang="en-US" altLang="ko-KR" sz="1400" u="none" strike="noStrike" dirty="0">
                          <a:effectLst/>
                        </a:rPr>
                        <a:t>15,000 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>
                          <a:effectLst/>
                        </a:rPr>
                        <a:t>　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6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　</a:t>
                      </a:r>
                      <a:r>
                        <a:rPr lang="ko-KR" altLang="en-US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②</a:t>
                      </a:r>
                      <a:endParaRPr lang="ko-KR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 smtClean="0">
                          <a:effectLst/>
                        </a:rPr>
                        <a:t> </a:t>
                      </a:r>
                      <a:r>
                        <a:rPr lang="ko-KR" altLang="en-US" sz="1400" u="none" strike="noStrike" dirty="0" err="1" smtClean="0">
                          <a:effectLst/>
                        </a:rPr>
                        <a:t>오디오선택기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>
                          <a:effectLst/>
                        </a:rPr>
                        <a:t>   </a:t>
                      </a:r>
                      <a:r>
                        <a:rPr lang="en-US" altLang="ko-KR" sz="1400" u="none" strike="noStrike" dirty="0" smtClean="0">
                          <a:effectLst/>
                        </a:rPr>
                        <a:t>15,000 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>
                          <a:effectLst/>
                        </a:rPr>
                        <a:t>선택</a:t>
                      </a:r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6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　</a:t>
                      </a:r>
                      <a:r>
                        <a:rPr lang="ko-KR" altLang="en-US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③</a:t>
                      </a:r>
                      <a:endParaRPr lang="ko-KR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 smtClean="0">
                          <a:effectLst/>
                        </a:rPr>
                        <a:t> 오디오 </a:t>
                      </a:r>
                      <a:r>
                        <a:rPr lang="ko-KR" altLang="en-US" sz="1400" u="none" strike="noStrike" dirty="0" err="1" smtClean="0">
                          <a:effectLst/>
                        </a:rPr>
                        <a:t>젠더류</a:t>
                      </a:r>
                      <a:r>
                        <a:rPr lang="ko-KR" altLang="en-US" sz="1400" u="none" strike="noStrike" dirty="0" smtClean="0">
                          <a:effectLst/>
                        </a:rPr>
                        <a:t> 및 연장 케이블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>
                          <a:effectLst/>
                        </a:rPr>
                        <a:t>   </a:t>
                      </a:r>
                      <a:r>
                        <a:rPr lang="en-US" altLang="ko-KR" sz="1400" u="none" strike="noStrike" dirty="0" smtClean="0">
                          <a:effectLst/>
                        </a:rPr>
                        <a:t>20,000 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>
                          <a:effectLst/>
                        </a:rPr>
                        <a:t>　</a:t>
                      </a:r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6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　</a:t>
                      </a:r>
                      <a:r>
                        <a:rPr lang="ko-KR" altLang="en-US" sz="140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④</a:t>
                      </a:r>
                      <a:endParaRPr lang="ko-KR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 smtClean="0">
                          <a:effectLst/>
                        </a:rPr>
                        <a:t> 설치비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>
                          <a:effectLst/>
                        </a:rPr>
                        <a:t>           </a:t>
                      </a:r>
                      <a:r>
                        <a:rPr lang="en-US" altLang="ko-KR" sz="1400" u="none" strike="noStrike" dirty="0">
                          <a:effectLst/>
                        </a:rPr>
                        <a:t>- 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>
                          <a:effectLst/>
                        </a:rPr>
                        <a:t>실비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6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>
                          <a:effectLst/>
                        </a:rPr>
                        <a:t>합계</a:t>
                      </a:r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>
                          <a:effectLst/>
                        </a:rPr>
                        <a:t>   </a:t>
                      </a:r>
                      <a:r>
                        <a:rPr lang="en-US" altLang="ko-KR" sz="1400" u="none" strike="noStrike" dirty="0" smtClean="0">
                          <a:effectLst/>
                        </a:rPr>
                        <a:t>50,000 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>
                          <a:effectLst/>
                        </a:rPr>
                        <a:t>　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타원 9"/>
          <p:cNvSpPr/>
          <p:nvPr/>
        </p:nvSpPr>
        <p:spPr>
          <a:xfrm>
            <a:off x="2843808" y="3710995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</a:rPr>
              <a:t>1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5220072" y="3998600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</a:rPr>
              <a:t>2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3707904" y="3555132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</a:rPr>
              <a:t>3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7544" y="836712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맑은 고딕"/>
                <a:ea typeface="맑은 고딕"/>
              </a:rPr>
              <a:t>▶</a:t>
            </a:r>
            <a:r>
              <a:rPr lang="ko-KR" altLang="en-US" b="1" dirty="0" smtClean="0"/>
              <a:t>설치 가격은 </a:t>
            </a:r>
            <a:r>
              <a:rPr lang="en-US" altLang="ko-KR" b="1" dirty="0" smtClean="0"/>
              <a:t>\50,000 </a:t>
            </a:r>
            <a:r>
              <a:rPr lang="ko-KR" altLang="en-US" b="1" dirty="0" smtClean="0"/>
              <a:t>정도</a:t>
            </a:r>
            <a:endParaRPr lang="en-US" altLang="ko-KR" b="1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- </a:t>
            </a:r>
            <a:r>
              <a:rPr lang="ko-KR" altLang="en-US" dirty="0" smtClean="0"/>
              <a:t>설치비 제외</a:t>
            </a:r>
            <a:endParaRPr lang="ko-KR" altLang="en-US" dirty="0"/>
          </a:p>
        </p:txBody>
      </p:sp>
      <p:sp>
        <p:nvSpPr>
          <p:cNvPr id="37" name="타원 36"/>
          <p:cNvSpPr/>
          <p:nvPr/>
        </p:nvSpPr>
        <p:spPr>
          <a:xfrm>
            <a:off x="5940152" y="367843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</a:rPr>
              <a:t>3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39" name="타원 38"/>
          <p:cNvSpPr/>
          <p:nvPr/>
        </p:nvSpPr>
        <p:spPr>
          <a:xfrm>
            <a:off x="4103948" y="3032695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</a:rPr>
              <a:t>3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79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952" y="622103"/>
            <a:ext cx="9144000" cy="7200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952" y="116632"/>
            <a:ext cx="7153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/>
              <a:t>2</a:t>
            </a:r>
            <a:r>
              <a:rPr lang="en-US" altLang="ko-KR" sz="2800" dirty="0" smtClean="0"/>
              <a:t>. </a:t>
            </a:r>
            <a:r>
              <a:rPr lang="ko-KR" altLang="en-US" sz="2800" dirty="0"/>
              <a:t>방송실 지상</a:t>
            </a:r>
            <a:r>
              <a:rPr lang="en-US" altLang="ko-KR" sz="2800" dirty="0"/>
              <a:t>- </a:t>
            </a:r>
            <a:r>
              <a:rPr lang="ko-KR" altLang="en-US" sz="2800" dirty="0"/>
              <a:t>거리 </a:t>
            </a:r>
            <a:r>
              <a:rPr lang="ko-KR" altLang="en-US" sz="2800" dirty="0" smtClean="0"/>
              <a:t>있음</a:t>
            </a:r>
            <a:r>
              <a:rPr lang="en-US" altLang="ko-KR" sz="2800" dirty="0" smtClean="0"/>
              <a:t>(</a:t>
            </a:r>
            <a:r>
              <a:rPr lang="ko-KR" altLang="en-US" sz="2800" dirty="0" err="1" smtClean="0"/>
              <a:t>랜케이블</a:t>
            </a:r>
            <a:r>
              <a:rPr lang="en-US" altLang="ko-KR" sz="2800" dirty="0" smtClean="0"/>
              <a:t>)</a:t>
            </a:r>
            <a:endParaRPr lang="ko-KR" alt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9" y="3615589"/>
            <a:ext cx="1194647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7" y="980728"/>
            <a:ext cx="7142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dirty="0" smtClean="0"/>
              <a:t>거리가 </a:t>
            </a:r>
            <a:r>
              <a:rPr lang="en-US" altLang="ko-KR" dirty="0" smtClean="0"/>
              <a:t>50m</a:t>
            </a:r>
            <a:r>
              <a:rPr lang="ko-KR" altLang="en-US" dirty="0" smtClean="0"/>
              <a:t>이상일 경우에 아날로그 오디오는 </a:t>
            </a:r>
            <a:r>
              <a:rPr lang="ko-KR" altLang="en-US" dirty="0" err="1" smtClean="0"/>
              <a:t>노이즈</a:t>
            </a:r>
            <a:r>
              <a:rPr lang="ko-KR" altLang="en-US" dirty="0" smtClean="0"/>
              <a:t> 및 신호 감쇄가 있으므로 </a:t>
            </a:r>
            <a:r>
              <a:rPr lang="ko-KR" altLang="en-US" dirty="0" err="1" smtClean="0"/>
              <a:t>랜케이블을</a:t>
            </a:r>
            <a:r>
              <a:rPr lang="ko-KR" altLang="en-US" dirty="0" smtClean="0"/>
              <a:t> 활용함</a:t>
            </a:r>
            <a:endParaRPr lang="en-US" altLang="ko-KR" dirty="0" smtClean="0"/>
          </a:p>
        </p:txBody>
      </p:sp>
      <p:cxnSp>
        <p:nvCxnSpPr>
          <p:cNvPr id="15" name="꺾인 연결선 14"/>
          <p:cNvCxnSpPr>
            <a:stCxn id="1026" idx="3"/>
            <a:endCxn id="33" idx="1"/>
          </p:cNvCxnSpPr>
          <p:nvPr/>
        </p:nvCxnSpPr>
        <p:spPr>
          <a:xfrm>
            <a:off x="1503266" y="4083641"/>
            <a:ext cx="1030914" cy="86459"/>
          </a:xfrm>
          <a:prstGeom prst="bentConnector3">
            <a:avLst/>
          </a:prstGeom>
          <a:ln w="9525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>
          <a:xfrm>
            <a:off x="2534180" y="3561734"/>
            <a:ext cx="1224136" cy="47618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오디오 </a:t>
            </a:r>
            <a:r>
              <a:rPr lang="en-US" altLang="ko-KR" sz="1200" dirty="0" smtClean="0"/>
              <a:t>to</a:t>
            </a:r>
          </a:p>
          <a:p>
            <a:pPr algn="ctr"/>
            <a:r>
              <a:rPr lang="ko-KR" altLang="en-US" sz="1200" dirty="0" err="1" smtClean="0"/>
              <a:t>이더넷</a:t>
            </a:r>
            <a:endParaRPr lang="ko-KR" altLang="en-US" sz="1200" dirty="0"/>
          </a:p>
        </p:txBody>
      </p:sp>
      <p:sp>
        <p:nvSpPr>
          <p:cNvPr id="33" name="직사각형 32"/>
          <p:cNvSpPr/>
          <p:nvPr/>
        </p:nvSpPr>
        <p:spPr>
          <a:xfrm>
            <a:off x="2534180" y="4037912"/>
            <a:ext cx="1224136" cy="2643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</a:rPr>
              <a:t>Audio _IN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2545640" y="4296078"/>
            <a:ext cx="1212676" cy="2643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err="1" smtClean="0">
                <a:solidFill>
                  <a:schemeClr val="tx1"/>
                </a:solidFill>
              </a:rPr>
              <a:t>Ethernet_Out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91040" y="3584594"/>
            <a:ext cx="1201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아날로그</a:t>
            </a:r>
            <a:endParaRPr lang="en-US" altLang="ko-KR" sz="1200" dirty="0" smtClean="0"/>
          </a:p>
          <a:p>
            <a:r>
              <a:rPr lang="ko-KR" altLang="en-US" sz="1200" dirty="0" smtClean="0"/>
              <a:t> 오디오</a:t>
            </a:r>
            <a:endParaRPr lang="ko-KR" altLang="en-US" sz="1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838" y="3565342"/>
            <a:ext cx="784413" cy="1073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9" name="꺾인 연결선 38"/>
          <p:cNvCxnSpPr>
            <a:stCxn id="34" idx="3"/>
            <a:endCxn id="43" idx="1"/>
          </p:cNvCxnSpPr>
          <p:nvPr/>
        </p:nvCxnSpPr>
        <p:spPr>
          <a:xfrm flipV="1">
            <a:off x="3758316" y="4161803"/>
            <a:ext cx="2253844" cy="266463"/>
          </a:xfrm>
          <a:prstGeom prst="bentConnector3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/>
          <p:cNvSpPr/>
          <p:nvPr/>
        </p:nvSpPr>
        <p:spPr>
          <a:xfrm>
            <a:off x="6012160" y="3553435"/>
            <a:ext cx="1224136" cy="47618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/>
              <a:t>이더넷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to</a:t>
            </a:r>
          </a:p>
          <a:p>
            <a:pPr algn="ctr"/>
            <a:r>
              <a:rPr lang="ko-KR" altLang="en-US" sz="1200" dirty="0" smtClean="0"/>
              <a:t>오디오</a:t>
            </a:r>
            <a:endParaRPr lang="ko-KR" altLang="en-US" sz="1200" dirty="0"/>
          </a:p>
        </p:txBody>
      </p:sp>
      <p:sp>
        <p:nvSpPr>
          <p:cNvPr id="42" name="직사각형 41"/>
          <p:cNvSpPr/>
          <p:nvPr/>
        </p:nvSpPr>
        <p:spPr>
          <a:xfrm>
            <a:off x="6012160" y="4303613"/>
            <a:ext cx="1224136" cy="2643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</a:rPr>
              <a:t>Audio _OUT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6012160" y="4029615"/>
            <a:ext cx="1224136" cy="2643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err="1" smtClean="0">
                <a:solidFill>
                  <a:schemeClr val="tx1"/>
                </a:solidFill>
              </a:rPr>
              <a:t>Ethernet_IN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45" name="꺾인 연결선 44"/>
          <p:cNvCxnSpPr>
            <a:stCxn id="42" idx="3"/>
            <a:endCxn id="3074" idx="1"/>
          </p:cNvCxnSpPr>
          <p:nvPr/>
        </p:nvCxnSpPr>
        <p:spPr>
          <a:xfrm flipV="1">
            <a:off x="7236296" y="4102137"/>
            <a:ext cx="555542" cy="333664"/>
          </a:xfrm>
          <a:prstGeom prst="bentConnector3">
            <a:avLst>
              <a:gd name="adj1" fmla="val 50000"/>
            </a:avLst>
          </a:prstGeom>
          <a:ln w="9525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사각형 설명선 49"/>
          <p:cNvSpPr/>
          <p:nvPr/>
        </p:nvSpPr>
        <p:spPr>
          <a:xfrm>
            <a:off x="3967304" y="4841444"/>
            <a:ext cx="792088" cy="605044"/>
          </a:xfrm>
          <a:prstGeom prst="wedgeRectCallout">
            <a:avLst>
              <a:gd name="adj1" fmla="val -20833"/>
              <a:gd name="adj2" fmla="val -117596"/>
            </a:avLst>
          </a:prstGeom>
          <a:solidFill>
            <a:srgbClr val="FFFF00"/>
          </a:solidFill>
          <a:ln w="63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 smtClean="0">
                <a:solidFill>
                  <a:schemeClr val="tx1"/>
                </a:solidFill>
              </a:rPr>
              <a:t>랜케이블</a:t>
            </a:r>
            <a:r>
              <a:rPr lang="ko-KR" altLang="en-US" sz="1000" dirty="0" smtClean="0">
                <a:solidFill>
                  <a:schemeClr val="tx1"/>
                </a:solidFill>
              </a:rPr>
              <a:t> 공사 구간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2" name="사각형 설명선 51"/>
          <p:cNvSpPr/>
          <p:nvPr/>
        </p:nvSpPr>
        <p:spPr>
          <a:xfrm>
            <a:off x="7164288" y="4841444"/>
            <a:ext cx="792088" cy="605044"/>
          </a:xfrm>
          <a:prstGeom prst="wedgeRectCallout">
            <a:avLst>
              <a:gd name="adj1" fmla="val -20833"/>
              <a:gd name="adj2" fmla="val -117596"/>
            </a:avLst>
          </a:prstGeom>
          <a:solidFill>
            <a:srgbClr val="FFFF00"/>
          </a:solidFill>
          <a:ln w="63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smtClean="0">
                <a:solidFill>
                  <a:schemeClr val="tx1"/>
                </a:solidFill>
              </a:rPr>
              <a:t>오디오 변환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젠더</a:t>
            </a:r>
            <a:r>
              <a:rPr lang="ko-KR" altLang="en-US" sz="1000" dirty="0" smtClean="0">
                <a:solidFill>
                  <a:schemeClr val="tx1"/>
                </a:solidFill>
              </a:rPr>
              <a:t> 필요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51520" y="2852936"/>
            <a:ext cx="3643264" cy="18467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251520" y="2852936"/>
            <a:ext cx="3643264" cy="21962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smtClean="0"/>
              <a:t>관리사무실</a:t>
            </a:r>
            <a:endParaRPr lang="ko-KR" altLang="en-US" sz="1400"/>
          </a:p>
        </p:txBody>
      </p:sp>
      <p:sp>
        <p:nvSpPr>
          <p:cNvPr id="65" name="직사각형 64"/>
          <p:cNvSpPr/>
          <p:nvPr/>
        </p:nvSpPr>
        <p:spPr>
          <a:xfrm>
            <a:off x="5148064" y="2876435"/>
            <a:ext cx="3643264" cy="18467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5148064" y="2876435"/>
            <a:ext cx="3643264" cy="21962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방송실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59008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952" y="622103"/>
            <a:ext cx="9144000" cy="7200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952" y="116632"/>
            <a:ext cx="7153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/>
              <a:t>2</a:t>
            </a:r>
            <a:r>
              <a:rPr lang="en-US" altLang="ko-KR" sz="2800" dirty="0" smtClean="0"/>
              <a:t>. </a:t>
            </a:r>
            <a:r>
              <a:rPr lang="ko-KR" altLang="en-US" sz="2800" dirty="0"/>
              <a:t>방송실 지상</a:t>
            </a:r>
            <a:r>
              <a:rPr lang="en-US" altLang="ko-KR" sz="2800" dirty="0"/>
              <a:t>- </a:t>
            </a:r>
            <a:r>
              <a:rPr lang="ko-KR" altLang="en-US" sz="2800" dirty="0"/>
              <a:t>거리 </a:t>
            </a:r>
            <a:r>
              <a:rPr lang="ko-KR" altLang="en-US" sz="2800" dirty="0" smtClean="0"/>
              <a:t>있음</a:t>
            </a:r>
            <a:r>
              <a:rPr lang="en-US" altLang="ko-KR" sz="2800" dirty="0" smtClean="0"/>
              <a:t>(</a:t>
            </a:r>
            <a:r>
              <a:rPr lang="ko-KR" altLang="en-US" sz="2800" dirty="0" err="1" smtClean="0"/>
              <a:t>랜케이블</a:t>
            </a:r>
            <a:r>
              <a:rPr lang="en-US" altLang="ko-KR" sz="2800" dirty="0" smtClean="0"/>
              <a:t>)</a:t>
            </a:r>
            <a:endParaRPr lang="ko-KR" altLang="en-US" sz="28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444" y="2348880"/>
            <a:ext cx="6120680" cy="1890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855623"/>
              </p:ext>
            </p:extLst>
          </p:nvPr>
        </p:nvGraphicFramePr>
        <p:xfrm>
          <a:off x="487740" y="4365104"/>
          <a:ext cx="7180604" cy="20074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2336"/>
                <a:gridCol w="2609836"/>
                <a:gridCol w="1497180"/>
                <a:gridCol w="2391252"/>
              </a:tblGrid>
              <a:tr h="3394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No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항목</a:t>
                      </a:r>
                      <a:endParaRPr lang="ko-KR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가격</a:t>
                      </a:r>
                      <a:endParaRPr lang="ko-KR" altLang="en-US" sz="1400" b="1" i="0" u="none" strike="noStrike">
                        <a:solidFill>
                          <a:schemeClr val="bg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비고</a:t>
                      </a:r>
                      <a:endParaRPr lang="ko-KR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39466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　</a:t>
                      </a:r>
                      <a:r>
                        <a:rPr lang="ko-KR" altLang="en-US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①</a:t>
                      </a:r>
                      <a:endParaRPr lang="ko-KR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오디오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to </a:t>
                      </a:r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이더넷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>
                          <a:effectLst/>
                        </a:rPr>
                        <a:t>  </a:t>
                      </a:r>
                      <a:r>
                        <a:rPr lang="en-US" altLang="ko-KR" sz="1400" u="none" strike="noStrike" dirty="0" smtClean="0">
                          <a:effectLst/>
                        </a:rPr>
                        <a:t>100,000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>
                          <a:effectLst/>
                        </a:rPr>
                        <a:t>　</a:t>
                      </a:r>
                      <a:r>
                        <a:rPr lang="en-US" altLang="ko-KR" sz="1400" u="none" strike="noStrike" dirty="0" smtClean="0">
                          <a:effectLst/>
                        </a:rPr>
                        <a:t>2</a:t>
                      </a:r>
                      <a:r>
                        <a:rPr lang="ko-KR" altLang="en-US" sz="1400" u="none" strike="noStrike" dirty="0" smtClean="0">
                          <a:effectLst/>
                        </a:rPr>
                        <a:t>개</a:t>
                      </a:r>
                      <a:r>
                        <a:rPr lang="en-US" altLang="ko-KR" sz="1400" u="none" strike="noStrike" dirty="0" smtClean="0">
                          <a:effectLst/>
                        </a:rPr>
                        <a:t>, 200m</a:t>
                      </a:r>
                      <a:r>
                        <a:rPr lang="ko-KR" altLang="en-US" sz="1400" u="none" strike="noStrike" dirty="0" smtClean="0">
                          <a:effectLst/>
                        </a:rPr>
                        <a:t>까지 가능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6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　</a:t>
                      </a:r>
                      <a:r>
                        <a:rPr lang="ko-KR" altLang="en-US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②</a:t>
                      </a:r>
                      <a:endParaRPr lang="ko-KR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u="none" strike="noStrike" dirty="0" smtClean="0">
                          <a:effectLst/>
                        </a:rPr>
                        <a:t>오디오 </a:t>
                      </a:r>
                      <a:r>
                        <a:rPr lang="ko-KR" altLang="en-US" sz="1400" u="none" strike="noStrike" dirty="0" err="1" smtClean="0">
                          <a:effectLst/>
                        </a:rPr>
                        <a:t>젠더류</a:t>
                      </a:r>
                      <a:r>
                        <a:rPr lang="ko-KR" altLang="en-US" sz="1400" u="none" strike="noStrike" dirty="0" smtClean="0">
                          <a:effectLst/>
                        </a:rPr>
                        <a:t> 및 연장 케이블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400" u="none" strike="noStrike" dirty="0" smtClean="0">
                          <a:effectLst/>
                        </a:rPr>
                        <a:t>  20,000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 smtClean="0">
                          <a:effectLst/>
                        </a:rPr>
                        <a:t> 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6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　</a:t>
                      </a:r>
                      <a:r>
                        <a:rPr lang="ko-KR" altLang="en-US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③</a:t>
                      </a:r>
                      <a:endParaRPr lang="ko-KR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랜케이블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포설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>
                          <a:effectLst/>
                        </a:rPr>
                        <a:t>   </a:t>
                      </a:r>
                      <a:r>
                        <a:rPr lang="en-US" altLang="ko-KR" sz="1400" u="none" strike="noStrike" dirty="0" smtClean="0">
                          <a:effectLst/>
                        </a:rPr>
                        <a:t>500,000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u="none" strike="noStrike" dirty="0">
                          <a:effectLst/>
                        </a:rPr>
                        <a:t>　</a:t>
                      </a:r>
                      <a:r>
                        <a:rPr lang="en-US" altLang="ko-KR" sz="1400" u="none" strike="noStrike" dirty="0" smtClean="0">
                          <a:effectLst/>
                        </a:rPr>
                        <a:t>2</a:t>
                      </a:r>
                      <a:r>
                        <a:rPr lang="ko-KR" altLang="en-US" sz="1400" u="none" strike="noStrike" dirty="0" smtClean="0">
                          <a:effectLst/>
                        </a:rPr>
                        <a:t>명기준</a:t>
                      </a:r>
                      <a:r>
                        <a:rPr lang="en-US" altLang="ko-KR" sz="1400" u="none" strike="noStrike" dirty="0" smtClean="0">
                          <a:effectLst/>
                        </a:rPr>
                        <a:t>, </a:t>
                      </a:r>
                      <a:r>
                        <a:rPr lang="ko-KR" altLang="en-US" sz="1400" u="none" strike="noStrike" dirty="0" smtClean="0">
                          <a:effectLst/>
                        </a:rPr>
                        <a:t>천장 </a:t>
                      </a:r>
                      <a:r>
                        <a:rPr lang="ko-KR" altLang="en-US" sz="1400" u="none" strike="noStrike" dirty="0" err="1" smtClean="0">
                          <a:effectLst/>
                        </a:rPr>
                        <a:t>포설기준</a:t>
                      </a:r>
                      <a:r>
                        <a:rPr lang="en-US" altLang="ko-KR" sz="1400" u="none" strike="noStrike" dirty="0" smtClean="0">
                          <a:effectLst/>
                        </a:rPr>
                        <a:t/>
                      </a:r>
                      <a:br>
                        <a:rPr lang="en-US" altLang="ko-KR" sz="1400" u="none" strike="noStrike" dirty="0" smtClean="0">
                          <a:effectLst/>
                        </a:rPr>
                      </a:br>
                      <a:r>
                        <a:rPr lang="en-US" altLang="ko-KR" sz="1400" u="none" strike="noStrike" dirty="0" smtClean="0">
                          <a:effectLst/>
                        </a:rPr>
                        <a:t>( </a:t>
                      </a:r>
                      <a:r>
                        <a:rPr lang="ko-KR" altLang="en-US" sz="1400" u="none" strike="noStrike" dirty="0" smtClean="0">
                          <a:effectLst/>
                        </a:rPr>
                        <a:t>매립</a:t>
                      </a:r>
                      <a:r>
                        <a:rPr lang="en-US" altLang="ko-KR" sz="1400" u="none" strike="noStrike" dirty="0" smtClean="0">
                          <a:effectLst/>
                        </a:rPr>
                        <a:t>/</a:t>
                      </a:r>
                      <a:r>
                        <a:rPr lang="ko-KR" altLang="en-US" sz="1400" u="none" strike="noStrike" dirty="0" smtClean="0">
                          <a:effectLst/>
                        </a:rPr>
                        <a:t>굴착</a:t>
                      </a:r>
                      <a:r>
                        <a:rPr lang="en-US" altLang="ko-KR" sz="1400" u="none" strike="noStrike" dirty="0" smtClean="0">
                          <a:effectLst/>
                        </a:rPr>
                        <a:t>/</a:t>
                      </a:r>
                      <a:r>
                        <a:rPr lang="ko-KR" altLang="en-US" sz="1400" u="none" strike="noStrike" dirty="0" err="1" smtClean="0">
                          <a:effectLst/>
                        </a:rPr>
                        <a:t>벽타공</a:t>
                      </a:r>
                      <a:r>
                        <a:rPr lang="en-US" altLang="ko-KR" sz="1400" u="none" strike="noStrike" dirty="0" smtClean="0">
                          <a:effectLst/>
                        </a:rPr>
                        <a:t>)</a:t>
                      </a:r>
                      <a:r>
                        <a:rPr lang="ko-KR" altLang="en-US" sz="1400" u="none" strike="noStrike" dirty="0" smtClean="0">
                          <a:effectLst/>
                        </a:rPr>
                        <a:t>시 별도 비용 발생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6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>
                          <a:effectLst/>
                        </a:rPr>
                        <a:t>합계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>
                          <a:effectLst/>
                        </a:rPr>
                        <a:t>   </a:t>
                      </a:r>
                      <a:r>
                        <a:rPr lang="en-US" altLang="ko-KR" sz="1400" u="none" strike="noStrike" dirty="0" smtClean="0">
                          <a:effectLst/>
                        </a:rPr>
                        <a:t>620,000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>
                          <a:effectLst/>
                        </a:rPr>
                        <a:t>　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타원 24"/>
          <p:cNvSpPr/>
          <p:nvPr/>
        </p:nvSpPr>
        <p:spPr>
          <a:xfrm>
            <a:off x="2699792" y="2636912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</a:rPr>
              <a:t>1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5868144" y="3012175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</a:rPr>
              <a:t>2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3786772" y="3212976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</a:rPr>
              <a:t>3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5292080" y="2636912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</a:rPr>
              <a:t>1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30" name="타원 29"/>
          <p:cNvSpPr/>
          <p:nvPr/>
        </p:nvSpPr>
        <p:spPr>
          <a:xfrm>
            <a:off x="1835696" y="3212976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</a:rPr>
              <a:t>2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67544" y="836712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맑은 고딕"/>
                <a:ea typeface="맑은 고딕"/>
              </a:rPr>
              <a:t>▶</a:t>
            </a:r>
            <a:r>
              <a:rPr lang="ko-KR" altLang="en-US" b="1" dirty="0" smtClean="0"/>
              <a:t>설치 가격은 </a:t>
            </a:r>
            <a:r>
              <a:rPr lang="en-US" altLang="ko-KR" b="1" dirty="0" smtClean="0"/>
              <a:t>\620,000 </a:t>
            </a:r>
            <a:r>
              <a:rPr lang="ko-KR" altLang="en-US" b="1" dirty="0" smtClean="0"/>
              <a:t>정도</a:t>
            </a:r>
            <a:endParaRPr lang="en-US" altLang="ko-KR" b="1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- </a:t>
            </a:r>
            <a:r>
              <a:rPr lang="ko-KR" altLang="en-US" dirty="0" err="1" smtClean="0"/>
              <a:t>랜케이블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포설시</a:t>
            </a:r>
            <a:r>
              <a:rPr lang="ko-KR" altLang="en-US" dirty="0" smtClean="0"/>
              <a:t> 현장 상황</a:t>
            </a:r>
            <a:r>
              <a:rPr lang="en-US" altLang="ko-KR" dirty="0" smtClean="0"/>
              <a:t>(</a:t>
            </a:r>
            <a:r>
              <a:rPr lang="ko-KR" altLang="en-US" dirty="0" smtClean="0"/>
              <a:t>매립</a:t>
            </a:r>
            <a:r>
              <a:rPr lang="en-US" altLang="ko-KR" dirty="0" smtClean="0"/>
              <a:t>/</a:t>
            </a:r>
            <a:r>
              <a:rPr lang="ko-KR" altLang="en-US" dirty="0" smtClean="0"/>
              <a:t>굴착</a:t>
            </a:r>
            <a:r>
              <a:rPr lang="en-US" altLang="ko-KR" dirty="0" smtClean="0"/>
              <a:t>/</a:t>
            </a:r>
            <a:r>
              <a:rPr lang="ko-KR" altLang="en-US" dirty="0" err="1" smtClean="0"/>
              <a:t>벽타공</a:t>
            </a:r>
            <a:r>
              <a:rPr lang="en-US" altLang="ko-KR" dirty="0" smtClean="0"/>
              <a:t>)</a:t>
            </a:r>
            <a:r>
              <a:rPr lang="ko-KR" altLang="en-US" dirty="0" smtClean="0"/>
              <a:t>시 추가 비용 발생예상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5253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30524" y="3636623"/>
            <a:ext cx="381636" cy="850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966" y="3677023"/>
            <a:ext cx="381636" cy="850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10952" y="622103"/>
            <a:ext cx="9144000" cy="7200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952" y="116632"/>
            <a:ext cx="7153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/>
              <a:t>3. </a:t>
            </a:r>
            <a:r>
              <a:rPr lang="ko-KR" altLang="en-US" sz="2800" dirty="0"/>
              <a:t>방송실 지상</a:t>
            </a:r>
            <a:r>
              <a:rPr lang="en-US" altLang="ko-KR" sz="2800" dirty="0"/>
              <a:t>- </a:t>
            </a:r>
            <a:r>
              <a:rPr lang="ko-KR" altLang="en-US" sz="2800" dirty="0"/>
              <a:t>거리 </a:t>
            </a:r>
            <a:r>
              <a:rPr lang="ko-KR" altLang="en-US" sz="2800" dirty="0" smtClean="0"/>
              <a:t>있음</a:t>
            </a:r>
            <a:r>
              <a:rPr lang="en-US" altLang="ko-KR" sz="2800" dirty="0" smtClean="0"/>
              <a:t>(</a:t>
            </a:r>
            <a:r>
              <a:rPr lang="ko-KR" altLang="en-US" sz="2800" dirty="0"/>
              <a:t>무</a:t>
            </a:r>
            <a:r>
              <a:rPr lang="ko-KR" altLang="en-US" sz="2800" dirty="0" smtClean="0"/>
              <a:t>선</a:t>
            </a:r>
            <a:r>
              <a:rPr lang="en-US" altLang="ko-KR" sz="2800" dirty="0" smtClean="0"/>
              <a:t>)</a:t>
            </a:r>
            <a:endParaRPr lang="ko-KR" alt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9" y="3615589"/>
            <a:ext cx="1194647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7" y="980728"/>
            <a:ext cx="7142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dirty="0" smtClean="0"/>
              <a:t>기존 </a:t>
            </a:r>
            <a:r>
              <a:rPr lang="ko-KR" altLang="en-US" dirty="0" err="1" smtClean="0"/>
              <a:t>랜케이블</a:t>
            </a:r>
            <a:r>
              <a:rPr lang="ko-KR" altLang="en-US" dirty="0" smtClean="0"/>
              <a:t> 공사 구간을 무선화</a:t>
            </a:r>
            <a:endParaRPr lang="en-US" altLang="ko-KR" dirty="0" smtClean="0"/>
          </a:p>
        </p:txBody>
      </p:sp>
      <p:cxnSp>
        <p:nvCxnSpPr>
          <p:cNvPr id="15" name="꺾인 연결선 14"/>
          <p:cNvCxnSpPr>
            <a:stCxn id="1026" idx="3"/>
            <a:endCxn id="33" idx="1"/>
          </p:cNvCxnSpPr>
          <p:nvPr/>
        </p:nvCxnSpPr>
        <p:spPr>
          <a:xfrm>
            <a:off x="1503266" y="4083641"/>
            <a:ext cx="1030914" cy="86459"/>
          </a:xfrm>
          <a:prstGeom prst="bentConnector3">
            <a:avLst/>
          </a:prstGeom>
          <a:ln w="9525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>
          <a:xfrm>
            <a:off x="2534180" y="3561734"/>
            <a:ext cx="1224136" cy="47618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오디오 무선</a:t>
            </a:r>
            <a:endParaRPr lang="ko-KR" altLang="en-US" sz="1200" dirty="0"/>
          </a:p>
        </p:txBody>
      </p:sp>
      <p:sp>
        <p:nvSpPr>
          <p:cNvPr id="33" name="직사각형 32"/>
          <p:cNvSpPr/>
          <p:nvPr/>
        </p:nvSpPr>
        <p:spPr>
          <a:xfrm>
            <a:off x="2534180" y="4037912"/>
            <a:ext cx="1224136" cy="2643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</a:rPr>
              <a:t>Audio _IN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2545640" y="4296078"/>
            <a:ext cx="1212676" cy="2643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안테나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91040" y="3584594"/>
            <a:ext cx="1201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아날로그</a:t>
            </a:r>
            <a:endParaRPr lang="en-US" altLang="ko-KR" sz="1200" dirty="0" smtClean="0"/>
          </a:p>
          <a:p>
            <a:r>
              <a:rPr lang="ko-KR" altLang="en-US" sz="1200" dirty="0" smtClean="0"/>
              <a:t> 오디오</a:t>
            </a:r>
            <a:endParaRPr lang="ko-KR" altLang="en-US" sz="1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838" y="3565342"/>
            <a:ext cx="784413" cy="1073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직사각형 40"/>
          <p:cNvSpPr/>
          <p:nvPr/>
        </p:nvSpPr>
        <p:spPr>
          <a:xfrm>
            <a:off x="6012160" y="3553435"/>
            <a:ext cx="1224136" cy="47618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오디오 무선</a:t>
            </a:r>
            <a:endParaRPr lang="ko-KR" altLang="en-US" sz="1200" dirty="0"/>
          </a:p>
        </p:txBody>
      </p:sp>
      <p:sp>
        <p:nvSpPr>
          <p:cNvPr id="42" name="직사각형 41"/>
          <p:cNvSpPr/>
          <p:nvPr/>
        </p:nvSpPr>
        <p:spPr>
          <a:xfrm>
            <a:off x="6012160" y="4029615"/>
            <a:ext cx="1224136" cy="2643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</a:rPr>
              <a:t>Audio _OUT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6012160" y="4287317"/>
            <a:ext cx="1224136" cy="2643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안테나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45" name="꺾인 연결선 44"/>
          <p:cNvCxnSpPr>
            <a:stCxn id="42" idx="3"/>
            <a:endCxn id="3074" idx="1"/>
          </p:cNvCxnSpPr>
          <p:nvPr/>
        </p:nvCxnSpPr>
        <p:spPr>
          <a:xfrm flipV="1">
            <a:off x="7236296" y="4102137"/>
            <a:ext cx="555542" cy="59666"/>
          </a:xfrm>
          <a:prstGeom prst="bentConnector3">
            <a:avLst>
              <a:gd name="adj1" fmla="val 50000"/>
            </a:avLst>
          </a:prstGeom>
          <a:ln w="9525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사각형 설명선 49"/>
          <p:cNvSpPr/>
          <p:nvPr/>
        </p:nvSpPr>
        <p:spPr>
          <a:xfrm>
            <a:off x="4499992" y="4459869"/>
            <a:ext cx="792088" cy="605044"/>
          </a:xfrm>
          <a:prstGeom prst="wedgeRectCallout">
            <a:avLst>
              <a:gd name="adj1" fmla="val -20833"/>
              <a:gd name="adj2" fmla="val -117596"/>
            </a:avLst>
          </a:prstGeom>
          <a:solidFill>
            <a:srgbClr val="FFFF00"/>
          </a:solidFill>
          <a:ln w="63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smtClean="0">
                <a:solidFill>
                  <a:schemeClr val="tx1"/>
                </a:solidFill>
              </a:rPr>
              <a:t>무선 구간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(50~100m)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2" name="사각형 설명선 51"/>
          <p:cNvSpPr/>
          <p:nvPr/>
        </p:nvSpPr>
        <p:spPr>
          <a:xfrm>
            <a:off x="7164288" y="4841444"/>
            <a:ext cx="792088" cy="605044"/>
          </a:xfrm>
          <a:prstGeom prst="wedgeRectCallout">
            <a:avLst>
              <a:gd name="adj1" fmla="val -20833"/>
              <a:gd name="adj2" fmla="val -117596"/>
            </a:avLst>
          </a:prstGeom>
          <a:solidFill>
            <a:srgbClr val="FFFF00"/>
          </a:solidFill>
          <a:ln w="63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smtClean="0">
                <a:solidFill>
                  <a:schemeClr val="tx1"/>
                </a:solidFill>
              </a:rPr>
              <a:t>오디오 변환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젠더</a:t>
            </a:r>
            <a:r>
              <a:rPr lang="ko-KR" altLang="en-US" sz="1000" dirty="0" smtClean="0">
                <a:solidFill>
                  <a:schemeClr val="tx1"/>
                </a:solidFill>
              </a:rPr>
              <a:t> 필요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51520" y="2852936"/>
            <a:ext cx="3643264" cy="18467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251520" y="2852936"/>
            <a:ext cx="3643264" cy="21962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smtClean="0"/>
              <a:t>관리사무실</a:t>
            </a:r>
            <a:endParaRPr lang="ko-KR" altLang="en-US" sz="1400"/>
          </a:p>
        </p:txBody>
      </p:sp>
      <p:sp>
        <p:nvSpPr>
          <p:cNvPr id="65" name="직사각형 64"/>
          <p:cNvSpPr/>
          <p:nvPr/>
        </p:nvSpPr>
        <p:spPr>
          <a:xfrm>
            <a:off x="5821342" y="2876435"/>
            <a:ext cx="2969986" cy="18467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5821342" y="2876435"/>
            <a:ext cx="2969986" cy="21962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방송실</a:t>
            </a:r>
            <a:endParaRPr lang="ko-KR" altLang="en-US" sz="14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11570" y="3574107"/>
            <a:ext cx="683374" cy="535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999913" y="3536006"/>
            <a:ext cx="683374" cy="535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7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952" y="622103"/>
            <a:ext cx="9144000" cy="7200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952" y="116632"/>
            <a:ext cx="7153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/>
              <a:t>3. </a:t>
            </a:r>
            <a:r>
              <a:rPr lang="ko-KR" altLang="en-US" sz="2800" dirty="0"/>
              <a:t>방송실 지상</a:t>
            </a:r>
            <a:r>
              <a:rPr lang="en-US" altLang="ko-KR" sz="2800" dirty="0"/>
              <a:t>- </a:t>
            </a:r>
            <a:r>
              <a:rPr lang="ko-KR" altLang="en-US" sz="2800" dirty="0"/>
              <a:t>거리 </a:t>
            </a:r>
            <a:r>
              <a:rPr lang="ko-KR" altLang="en-US" sz="2800" dirty="0" smtClean="0"/>
              <a:t>있음</a:t>
            </a:r>
            <a:r>
              <a:rPr lang="en-US" altLang="ko-KR" sz="2800" dirty="0" smtClean="0"/>
              <a:t>(</a:t>
            </a:r>
            <a:r>
              <a:rPr lang="ko-KR" altLang="en-US" sz="2800" dirty="0"/>
              <a:t>무</a:t>
            </a:r>
            <a:r>
              <a:rPr lang="ko-KR" altLang="en-US" sz="2800" dirty="0" smtClean="0"/>
              <a:t>선</a:t>
            </a:r>
            <a:r>
              <a:rPr lang="en-US" altLang="ko-KR" sz="2800" dirty="0" smtClean="0"/>
              <a:t>)</a:t>
            </a:r>
            <a:endParaRPr lang="ko-KR" altLang="en-US" sz="2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264" y="2416824"/>
            <a:ext cx="6552728" cy="2024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384948"/>
              </p:ext>
            </p:extLst>
          </p:nvPr>
        </p:nvGraphicFramePr>
        <p:xfrm>
          <a:off x="487740" y="4365104"/>
          <a:ext cx="7180604" cy="16973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2336"/>
                <a:gridCol w="2609836"/>
                <a:gridCol w="1497180"/>
                <a:gridCol w="2391252"/>
              </a:tblGrid>
              <a:tr h="3394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No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항목</a:t>
                      </a:r>
                      <a:endParaRPr lang="ko-KR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가격</a:t>
                      </a:r>
                      <a:endParaRPr lang="ko-KR" altLang="en-US" sz="1400" b="1" i="0" u="none" strike="noStrike">
                        <a:solidFill>
                          <a:schemeClr val="bg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비고</a:t>
                      </a:r>
                      <a:endParaRPr lang="ko-KR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39466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　</a:t>
                      </a:r>
                      <a:r>
                        <a:rPr lang="ko-KR" altLang="en-US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①</a:t>
                      </a:r>
                      <a:endParaRPr lang="ko-KR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오디오 무선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>
                          <a:effectLst/>
                        </a:rPr>
                        <a:t>  </a:t>
                      </a:r>
                      <a:r>
                        <a:rPr lang="en-US" altLang="ko-KR" sz="1400" u="none" strike="noStrike" dirty="0" smtClean="0">
                          <a:effectLst/>
                        </a:rPr>
                        <a:t>100,000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>
                          <a:effectLst/>
                        </a:rPr>
                        <a:t>　</a:t>
                      </a:r>
                      <a:r>
                        <a:rPr lang="en-US" altLang="ko-KR" sz="1400" u="none" strike="noStrike" dirty="0" smtClean="0">
                          <a:effectLst/>
                        </a:rPr>
                        <a:t>2</a:t>
                      </a:r>
                      <a:r>
                        <a:rPr lang="ko-KR" altLang="en-US" sz="1400" u="none" strike="noStrike" dirty="0" smtClean="0">
                          <a:effectLst/>
                        </a:rPr>
                        <a:t>개</a:t>
                      </a:r>
                      <a:r>
                        <a:rPr lang="en-US" altLang="ko-KR" sz="1400" u="none" strike="noStrike" dirty="0" smtClean="0">
                          <a:effectLst/>
                        </a:rPr>
                        <a:t>, 50m</a:t>
                      </a:r>
                      <a:r>
                        <a:rPr lang="ko-KR" altLang="en-US" sz="1400" u="none" strike="noStrike" dirty="0" smtClean="0">
                          <a:effectLst/>
                        </a:rPr>
                        <a:t>까지 가능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6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　</a:t>
                      </a:r>
                      <a:r>
                        <a:rPr lang="ko-KR" altLang="en-US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②</a:t>
                      </a:r>
                      <a:endParaRPr lang="ko-KR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u="none" strike="noStrike" dirty="0" smtClean="0">
                          <a:effectLst/>
                        </a:rPr>
                        <a:t>오디오 </a:t>
                      </a:r>
                      <a:r>
                        <a:rPr lang="ko-KR" altLang="en-US" sz="1400" u="none" strike="noStrike" dirty="0" err="1" smtClean="0">
                          <a:effectLst/>
                        </a:rPr>
                        <a:t>젠더류</a:t>
                      </a:r>
                      <a:r>
                        <a:rPr lang="ko-KR" altLang="en-US" sz="1400" u="none" strike="noStrike" dirty="0" smtClean="0">
                          <a:effectLst/>
                        </a:rPr>
                        <a:t> 및 연장 케이블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400" u="none" strike="noStrike" dirty="0" smtClean="0">
                          <a:effectLst/>
                        </a:rPr>
                        <a:t>  20,000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 smtClean="0">
                          <a:effectLst/>
                        </a:rPr>
                        <a:t> 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6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　</a:t>
                      </a:r>
                      <a:r>
                        <a:rPr lang="ko-KR" altLang="en-US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③</a:t>
                      </a:r>
                      <a:endParaRPr lang="ko-KR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설치비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6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>
                          <a:effectLst/>
                        </a:rPr>
                        <a:t>합계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>
                          <a:effectLst/>
                        </a:rPr>
                        <a:t>   </a:t>
                      </a:r>
                      <a:r>
                        <a:rPr lang="en-US" altLang="ko-KR" sz="1400" u="none" strike="noStrike" dirty="0" smtClean="0">
                          <a:effectLst/>
                        </a:rPr>
                        <a:t>120,000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>
                          <a:effectLst/>
                        </a:rPr>
                        <a:t>　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467544" y="836712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맑은 고딕"/>
                <a:ea typeface="맑은 고딕"/>
              </a:rPr>
              <a:t>▶</a:t>
            </a:r>
            <a:r>
              <a:rPr lang="ko-KR" altLang="en-US" b="1" dirty="0" smtClean="0"/>
              <a:t>설치 가격은 </a:t>
            </a:r>
            <a:r>
              <a:rPr lang="en-US" altLang="ko-KR" b="1" dirty="0" smtClean="0"/>
              <a:t>\120,000 </a:t>
            </a:r>
            <a:r>
              <a:rPr lang="ko-KR" altLang="en-US" b="1" dirty="0" smtClean="0"/>
              <a:t>정도</a:t>
            </a:r>
            <a:endParaRPr lang="en-US" altLang="ko-KR" b="1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-</a:t>
            </a:r>
            <a:r>
              <a:rPr lang="ko-KR" altLang="en-US" dirty="0" smtClean="0"/>
              <a:t>무선 거리는 </a:t>
            </a:r>
            <a:r>
              <a:rPr lang="en-US" altLang="ko-KR" dirty="0" smtClean="0"/>
              <a:t>50m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6474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966" y="3677023"/>
            <a:ext cx="381636" cy="850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10952" y="622103"/>
            <a:ext cx="9144000" cy="7200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952" y="116632"/>
            <a:ext cx="7153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/>
              <a:t>4</a:t>
            </a:r>
            <a:r>
              <a:rPr lang="en-US" altLang="ko-KR" sz="2800" dirty="0" smtClean="0"/>
              <a:t>. </a:t>
            </a:r>
            <a:r>
              <a:rPr lang="ko-KR" altLang="en-US" sz="2800" dirty="0"/>
              <a:t>방송실 </a:t>
            </a:r>
            <a:r>
              <a:rPr lang="ko-KR" altLang="en-US" sz="2800" dirty="0" smtClean="0"/>
              <a:t>지</a:t>
            </a:r>
            <a:r>
              <a:rPr lang="ko-KR" altLang="en-US" sz="2800" dirty="0"/>
              <a:t>하</a:t>
            </a:r>
            <a:r>
              <a:rPr lang="en-US" altLang="ko-KR" sz="2800" dirty="0" smtClean="0"/>
              <a:t>-</a:t>
            </a:r>
            <a:r>
              <a:rPr lang="ko-KR" altLang="en-US" sz="2800" dirty="0" smtClean="0"/>
              <a:t>무선</a:t>
            </a:r>
            <a:endParaRPr lang="ko-KR" alt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9" y="3615589"/>
            <a:ext cx="1194647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7" y="980728"/>
            <a:ext cx="71425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dirty="0" smtClean="0"/>
              <a:t>방송실이 지하인 경우는 무선이 지하 구간에서는 급격이 신호가 감쇄하므로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안테나만 지상에 설치함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** </a:t>
            </a:r>
            <a:r>
              <a:rPr lang="ko-KR" altLang="en-US" dirty="0" smtClean="0"/>
              <a:t>지하까지 </a:t>
            </a:r>
            <a:r>
              <a:rPr lang="ko-KR" altLang="en-US" dirty="0" err="1" smtClean="0"/>
              <a:t>랜케이블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포설도</a:t>
            </a:r>
            <a:r>
              <a:rPr lang="ko-KR" altLang="en-US" dirty="0" smtClean="0"/>
              <a:t> 가능함</a:t>
            </a:r>
            <a:r>
              <a:rPr lang="en-US" altLang="ko-KR" dirty="0" smtClean="0"/>
              <a:t>(2</a:t>
            </a:r>
            <a:r>
              <a:rPr lang="ko-KR" altLang="en-US" dirty="0" smtClean="0"/>
              <a:t>번 솔루션</a:t>
            </a:r>
            <a:r>
              <a:rPr lang="en-US" altLang="ko-KR" dirty="0" smtClean="0"/>
              <a:t>)</a:t>
            </a:r>
            <a:endParaRPr lang="en-US" altLang="ko-KR" dirty="0" smtClean="0">
              <a:sym typeface="Wingdings" pitchFamily="2" charset="2"/>
            </a:endParaRPr>
          </a:p>
          <a:p>
            <a:endParaRPr lang="en-US" altLang="ko-KR" dirty="0" smtClean="0">
              <a:sym typeface="Wingdings" pitchFamily="2" charset="2"/>
            </a:endParaRPr>
          </a:p>
        </p:txBody>
      </p:sp>
      <p:cxnSp>
        <p:nvCxnSpPr>
          <p:cNvPr id="15" name="꺾인 연결선 14"/>
          <p:cNvCxnSpPr>
            <a:stCxn id="1026" idx="3"/>
            <a:endCxn id="33" idx="1"/>
          </p:cNvCxnSpPr>
          <p:nvPr/>
        </p:nvCxnSpPr>
        <p:spPr>
          <a:xfrm>
            <a:off x="1503266" y="4083641"/>
            <a:ext cx="1030914" cy="86459"/>
          </a:xfrm>
          <a:prstGeom prst="bentConnector3">
            <a:avLst/>
          </a:prstGeom>
          <a:ln w="9525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>
          <a:xfrm>
            <a:off x="2534180" y="3561734"/>
            <a:ext cx="1224136" cy="47618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오디오 무선</a:t>
            </a:r>
            <a:endParaRPr lang="ko-KR" altLang="en-US" sz="1200" dirty="0"/>
          </a:p>
        </p:txBody>
      </p:sp>
      <p:sp>
        <p:nvSpPr>
          <p:cNvPr id="33" name="직사각형 32"/>
          <p:cNvSpPr/>
          <p:nvPr/>
        </p:nvSpPr>
        <p:spPr>
          <a:xfrm>
            <a:off x="2534180" y="4037912"/>
            <a:ext cx="1224136" cy="2643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</a:rPr>
              <a:t>Audio _IN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2545640" y="4296078"/>
            <a:ext cx="1212676" cy="2643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안테나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91040" y="3584594"/>
            <a:ext cx="1201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아날로그</a:t>
            </a:r>
            <a:endParaRPr lang="en-US" altLang="ko-KR" sz="1200" dirty="0" smtClean="0"/>
          </a:p>
          <a:p>
            <a:r>
              <a:rPr lang="ko-KR" altLang="en-US" sz="1200" dirty="0" smtClean="0"/>
              <a:t> 오디오</a:t>
            </a:r>
            <a:endParaRPr lang="ko-KR" altLang="en-US" sz="1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791" y="5558067"/>
            <a:ext cx="784413" cy="1073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직사각형 40"/>
          <p:cNvSpPr/>
          <p:nvPr/>
        </p:nvSpPr>
        <p:spPr>
          <a:xfrm>
            <a:off x="5870113" y="5546160"/>
            <a:ext cx="1224136" cy="47618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오디오 무선</a:t>
            </a:r>
            <a:endParaRPr lang="ko-KR" altLang="en-US" sz="1200" dirty="0"/>
          </a:p>
        </p:txBody>
      </p:sp>
      <p:sp>
        <p:nvSpPr>
          <p:cNvPr id="42" name="직사각형 41"/>
          <p:cNvSpPr/>
          <p:nvPr/>
        </p:nvSpPr>
        <p:spPr>
          <a:xfrm>
            <a:off x="5870113" y="6022340"/>
            <a:ext cx="1224136" cy="2643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</a:rPr>
              <a:t>Audio _OUT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5870113" y="6280042"/>
            <a:ext cx="1224136" cy="2643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안테나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45" name="꺾인 연결선 44"/>
          <p:cNvCxnSpPr>
            <a:stCxn id="42" idx="3"/>
            <a:endCxn id="3074" idx="1"/>
          </p:cNvCxnSpPr>
          <p:nvPr/>
        </p:nvCxnSpPr>
        <p:spPr>
          <a:xfrm flipV="1">
            <a:off x="7094249" y="6094862"/>
            <a:ext cx="555542" cy="59666"/>
          </a:xfrm>
          <a:prstGeom prst="bentConnector3">
            <a:avLst>
              <a:gd name="adj1" fmla="val 50000"/>
            </a:avLst>
          </a:prstGeom>
          <a:ln w="9525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사각형 설명선 49"/>
          <p:cNvSpPr/>
          <p:nvPr/>
        </p:nvSpPr>
        <p:spPr>
          <a:xfrm>
            <a:off x="3918780" y="4869160"/>
            <a:ext cx="792088" cy="605044"/>
          </a:xfrm>
          <a:prstGeom prst="wedgeRectCallout">
            <a:avLst>
              <a:gd name="adj1" fmla="val -20833"/>
              <a:gd name="adj2" fmla="val -117596"/>
            </a:avLst>
          </a:prstGeom>
          <a:solidFill>
            <a:srgbClr val="FFFF00"/>
          </a:solidFill>
          <a:ln w="63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smtClean="0">
                <a:solidFill>
                  <a:schemeClr val="tx1"/>
                </a:solidFill>
              </a:rPr>
              <a:t>무선 구간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(50~100m)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51520" y="2852936"/>
            <a:ext cx="3643264" cy="18467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251520" y="2852936"/>
            <a:ext cx="3643264" cy="21962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smtClean="0"/>
              <a:t>관리사무실</a:t>
            </a:r>
            <a:endParaRPr lang="ko-KR" altLang="en-US" sz="1400"/>
          </a:p>
        </p:txBody>
      </p:sp>
      <p:sp>
        <p:nvSpPr>
          <p:cNvPr id="65" name="직사각형 64"/>
          <p:cNvSpPr/>
          <p:nvPr/>
        </p:nvSpPr>
        <p:spPr>
          <a:xfrm>
            <a:off x="5679295" y="4869160"/>
            <a:ext cx="2969986" cy="18467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5679295" y="4869160"/>
            <a:ext cx="2969986" cy="21962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방송실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지하</a:t>
            </a:r>
            <a:r>
              <a:rPr lang="en-US" altLang="ko-KR" sz="1400" dirty="0" smtClean="0"/>
              <a:t>)</a:t>
            </a:r>
            <a:endParaRPr lang="ko-KR" altLang="en-US" sz="14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11570" y="3574107"/>
            <a:ext cx="683374" cy="535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92812" y="2471956"/>
            <a:ext cx="7142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dirty="0" smtClean="0"/>
              <a:t>기존 </a:t>
            </a:r>
            <a:r>
              <a:rPr lang="ko-KR" altLang="en-US" dirty="0" err="1" smtClean="0"/>
              <a:t>랜케이블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포설</a:t>
            </a:r>
            <a:r>
              <a:rPr lang="ko-KR" altLang="en-US" dirty="0" smtClean="0"/>
              <a:t>  </a:t>
            </a:r>
            <a:r>
              <a:rPr lang="en-US" altLang="ko-KR" dirty="0" smtClean="0">
                <a:sym typeface="Wingdings" pitchFamily="2" charset="2"/>
              </a:rPr>
              <a:t></a:t>
            </a:r>
            <a:r>
              <a:rPr lang="ko-KR" altLang="en-US" dirty="0" smtClean="0"/>
              <a:t> </a:t>
            </a:r>
            <a:endParaRPr lang="en-US" altLang="ko-KR" dirty="0" smtClean="0"/>
          </a:p>
        </p:txBody>
      </p:sp>
      <p:cxnSp>
        <p:nvCxnSpPr>
          <p:cNvPr id="7" name="꺾인 연결선 6"/>
          <p:cNvCxnSpPr>
            <a:stCxn id="5122" idx="2"/>
            <a:endCxn id="43" idx="1"/>
          </p:cNvCxnSpPr>
          <p:nvPr/>
        </p:nvCxnSpPr>
        <p:spPr>
          <a:xfrm rot="16200000" flipH="1">
            <a:off x="4519709" y="5061825"/>
            <a:ext cx="2346315" cy="354493"/>
          </a:xfrm>
          <a:prstGeom prst="bentConnector2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125" y="3433192"/>
            <a:ext cx="708989" cy="632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29254" y="2736064"/>
            <a:ext cx="381636" cy="850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사각형 설명선 34"/>
          <p:cNvSpPr/>
          <p:nvPr/>
        </p:nvSpPr>
        <p:spPr>
          <a:xfrm>
            <a:off x="6852335" y="3867577"/>
            <a:ext cx="792088" cy="605044"/>
          </a:xfrm>
          <a:prstGeom prst="wedgeRectCallout">
            <a:avLst>
              <a:gd name="adj1" fmla="val -225742"/>
              <a:gd name="adj2" fmla="val 53684"/>
            </a:avLst>
          </a:prstGeom>
          <a:solidFill>
            <a:srgbClr val="FFFF00"/>
          </a:solidFill>
          <a:ln w="63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 smtClean="0">
                <a:solidFill>
                  <a:schemeClr val="tx1"/>
                </a:solidFill>
              </a:rPr>
              <a:t>RF </a:t>
            </a:r>
            <a:r>
              <a:rPr lang="ko-KR" altLang="en-US" sz="1000" dirty="0" smtClean="0">
                <a:solidFill>
                  <a:schemeClr val="tx1"/>
                </a:solidFill>
              </a:rPr>
              <a:t>케이블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7" name="사각형 설명선 36"/>
          <p:cNvSpPr/>
          <p:nvPr/>
        </p:nvSpPr>
        <p:spPr>
          <a:xfrm>
            <a:off x="7069998" y="3126478"/>
            <a:ext cx="792088" cy="605044"/>
          </a:xfrm>
          <a:prstGeom prst="wedgeRectCallout">
            <a:avLst>
              <a:gd name="adj1" fmla="val -225742"/>
              <a:gd name="adj2" fmla="val 53684"/>
            </a:avLst>
          </a:prstGeom>
          <a:solidFill>
            <a:srgbClr val="FFFF00"/>
          </a:solidFill>
          <a:ln w="63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smtClean="0">
                <a:solidFill>
                  <a:schemeClr val="tx1"/>
                </a:solidFill>
              </a:rPr>
              <a:t>안테나 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r>
              <a:rPr lang="ko-KR" altLang="en-US" sz="1000" dirty="0" err="1" smtClean="0">
                <a:solidFill>
                  <a:schemeClr val="tx1"/>
                </a:solidFill>
              </a:rPr>
              <a:t>브라켓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4892099" y="2656622"/>
            <a:ext cx="3757181" cy="2043091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599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952" y="622103"/>
            <a:ext cx="9144000" cy="7200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952" y="116632"/>
            <a:ext cx="7153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/>
              <a:t>4</a:t>
            </a:r>
            <a:r>
              <a:rPr lang="en-US" altLang="ko-KR" sz="2800" dirty="0" smtClean="0"/>
              <a:t>. </a:t>
            </a:r>
            <a:r>
              <a:rPr lang="ko-KR" altLang="en-US" sz="2800" dirty="0"/>
              <a:t>방송실 </a:t>
            </a:r>
            <a:r>
              <a:rPr lang="ko-KR" altLang="en-US" sz="2800" dirty="0" smtClean="0"/>
              <a:t>지</a:t>
            </a:r>
            <a:r>
              <a:rPr lang="ko-KR" altLang="en-US" sz="2800" dirty="0"/>
              <a:t>하</a:t>
            </a:r>
            <a:r>
              <a:rPr lang="en-US" altLang="ko-KR" sz="2800" dirty="0" smtClean="0"/>
              <a:t>-</a:t>
            </a:r>
            <a:r>
              <a:rPr lang="ko-KR" altLang="en-US" sz="2800" dirty="0" smtClean="0"/>
              <a:t>무선</a:t>
            </a:r>
            <a:endParaRPr lang="ko-KR" altLang="en-US" sz="2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786920"/>
            <a:ext cx="4032448" cy="1955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9" name="표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925224"/>
              </p:ext>
            </p:extLst>
          </p:nvPr>
        </p:nvGraphicFramePr>
        <p:xfrm>
          <a:off x="487348" y="3933056"/>
          <a:ext cx="7180604" cy="28125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2336"/>
                <a:gridCol w="2609836"/>
                <a:gridCol w="1497180"/>
                <a:gridCol w="2391252"/>
              </a:tblGrid>
              <a:tr h="3394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No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항목</a:t>
                      </a:r>
                      <a:endParaRPr lang="ko-KR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가격</a:t>
                      </a:r>
                      <a:endParaRPr lang="ko-KR" altLang="en-US" sz="1400" b="1" i="0" u="none" strike="noStrike">
                        <a:solidFill>
                          <a:schemeClr val="bg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비고</a:t>
                      </a:r>
                      <a:endParaRPr lang="ko-KR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3946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①</a:t>
                      </a:r>
                      <a:endParaRPr lang="ko-KR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오디오 무선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>
                          <a:effectLst/>
                        </a:rPr>
                        <a:t>  </a:t>
                      </a:r>
                      <a:r>
                        <a:rPr lang="en-US" altLang="ko-KR" sz="1400" u="none" strike="noStrike" dirty="0" smtClean="0">
                          <a:effectLst/>
                        </a:rPr>
                        <a:t>300,000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>
                          <a:effectLst/>
                        </a:rPr>
                        <a:t>　</a:t>
                      </a:r>
                      <a:r>
                        <a:rPr lang="en-US" altLang="ko-KR" sz="1400" u="none" strike="noStrike" dirty="0" smtClean="0">
                          <a:effectLst/>
                        </a:rPr>
                        <a:t>2</a:t>
                      </a:r>
                      <a:r>
                        <a:rPr lang="ko-KR" altLang="en-US" sz="1400" u="none" strike="noStrike" dirty="0" smtClean="0">
                          <a:effectLst/>
                        </a:rPr>
                        <a:t>개</a:t>
                      </a:r>
                      <a:r>
                        <a:rPr lang="en-US" altLang="ko-KR" sz="1400" u="none" strike="noStrike" dirty="0" smtClean="0">
                          <a:effectLst/>
                        </a:rPr>
                        <a:t>, 3W</a:t>
                      </a:r>
                      <a:r>
                        <a:rPr lang="ko-KR" altLang="en-US" sz="1400" u="none" strike="noStrike" dirty="0" smtClean="0">
                          <a:effectLst/>
                        </a:rPr>
                        <a:t>고출력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66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②</a:t>
                      </a:r>
                      <a:endParaRPr lang="ko-KR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u="none" strike="noStrike" dirty="0" smtClean="0">
                          <a:effectLst/>
                        </a:rPr>
                        <a:t>오디오 </a:t>
                      </a:r>
                      <a:r>
                        <a:rPr lang="ko-KR" altLang="en-US" sz="1400" u="none" strike="noStrike" dirty="0" err="1" smtClean="0">
                          <a:effectLst/>
                        </a:rPr>
                        <a:t>젠더류</a:t>
                      </a:r>
                      <a:r>
                        <a:rPr lang="ko-KR" altLang="en-US" sz="1400" u="none" strike="noStrike" dirty="0" smtClean="0">
                          <a:effectLst/>
                        </a:rPr>
                        <a:t> 및 연장 케이블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400" u="none" strike="noStrike" dirty="0" smtClean="0">
                          <a:effectLst/>
                        </a:rPr>
                        <a:t>  20,000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 smtClean="0">
                          <a:effectLst/>
                        </a:rPr>
                        <a:t> 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66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③</a:t>
                      </a:r>
                      <a:endParaRPr lang="ko-KR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안테나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50,000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2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개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66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④</a:t>
                      </a:r>
                      <a:endParaRPr lang="ko-KR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안테나브라켓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en-US" altLang="ko-KR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20,000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66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⑤</a:t>
                      </a:r>
                      <a:endParaRPr lang="ko-KR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RF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케이블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20,000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452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⑥</a:t>
                      </a:r>
                      <a:endParaRPr lang="ko-KR" altLang="en-US" sz="1400" b="0" i="0" u="none" strike="noStrike" dirty="0" smtClean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설치비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200,000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명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6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>
                          <a:effectLst/>
                        </a:rPr>
                        <a:t>합계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>
                          <a:effectLst/>
                        </a:rPr>
                        <a:t>  </a:t>
                      </a:r>
                      <a:r>
                        <a:rPr lang="en-US" altLang="ko-KR" sz="1400" u="none" strike="noStrike" dirty="0" smtClean="0">
                          <a:effectLst/>
                        </a:rPr>
                        <a:t>610,000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>
                          <a:effectLst/>
                        </a:rPr>
                        <a:t>　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0" name="TextBox 69"/>
          <p:cNvSpPr txBox="1"/>
          <p:nvPr/>
        </p:nvSpPr>
        <p:spPr>
          <a:xfrm>
            <a:off x="467544" y="836712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맑은 고딕"/>
                <a:ea typeface="맑은 고딕"/>
              </a:rPr>
              <a:t>▶</a:t>
            </a:r>
            <a:r>
              <a:rPr lang="ko-KR" altLang="en-US" b="1" dirty="0" smtClean="0"/>
              <a:t>설치 가격은 </a:t>
            </a:r>
            <a:r>
              <a:rPr lang="en-US" altLang="ko-KR" b="1" dirty="0" smtClean="0"/>
              <a:t>\610,000 </a:t>
            </a:r>
            <a:r>
              <a:rPr lang="ko-KR" altLang="en-US" b="1" dirty="0" smtClean="0"/>
              <a:t>정도</a:t>
            </a:r>
            <a:endParaRPr lang="en-US" altLang="ko-KR" b="1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-</a:t>
            </a:r>
            <a:r>
              <a:rPr lang="ko-KR" altLang="en-US" dirty="0" smtClean="0"/>
              <a:t>무선 거리는 </a:t>
            </a:r>
            <a:r>
              <a:rPr lang="en-US" altLang="ko-KR" dirty="0" smtClean="0"/>
              <a:t>50m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4142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dirty="0"/>
              <a:t>http://global.nhmarket.kr/shop/goods_view.php?id=2317791758&amp;sskey=nhmarket&amp;NaPm=ct%3Dj9z4ibcw%7Cci%3Da2e2e596ee2e1d7f863f2ce3bb0ce2bb4cc13b9a%7Ctr%3Dslsl%7Csn%3D221877%7Chk%3D53da4827d476c52c092962f1f85a3ff6d12ec71d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508104" y="620688"/>
            <a:ext cx="3024336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ko-KR" altLang="en-US" smtClean="0"/>
              <a:t>이</a:t>
            </a:r>
            <a:r>
              <a:rPr lang="ko-KR" altLang="en-US"/>
              <a:t>거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104840" y="602128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000" dirty="0"/>
              <a:t>http://www.happytomall.com/shop/goods/goods_view.php?goodsno=5104561&amp;inflow=naver&amp;NaPm=ct%3Dj9z4iq0o%7Cci%3D95e2a7a8ec67583210aba533d8e94dfda0457240%7Ctr%3Dslsl%7Csn%3D235854%7Chk%3Db86cdc97c8e999a60946941188c353d3bbfc8d8b</a:t>
            </a:r>
            <a:endParaRPr lang="ko-KR" altLang="en-US" sz="1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44" y="1124744"/>
            <a:ext cx="6588224" cy="4098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137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611560" y="33265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dirty="0"/>
              <a:t>https://www.amazon.com/Easyday-Digital-Converter-Optical-Headphone/dp/B00NJCCAKY</a:t>
            </a:r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1" y="2654840"/>
            <a:ext cx="5772894" cy="3445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699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07504" y="26064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dirty="0"/>
              <a:t>http://www.networktechinc.com/rca-audio-extender.html</a:t>
            </a:r>
            <a:endParaRPr lang="ko-KR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175" y="881063"/>
            <a:ext cx="4819650" cy="509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984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24744"/>
            <a:ext cx="4924425" cy="401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0" y="11663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dirty="0"/>
              <a:t>http://www.networktechinc.com/audio-over-cat5.html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7954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11663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dirty="0"/>
              <a:t>https://www.bhphotovideo.com/c/product/1171994-REG/muxlab_500044_1_x_3.html</a:t>
            </a: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34" y="1268760"/>
            <a:ext cx="7972931" cy="3844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772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07504" y="116632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>http://storefarm.naver.com/youngonest/products/2075585633?NaPm=ct%3Dj9z4y1ps%7Cci%3D6dd35c447959bc82bea21661e4f8fad1cf301e34%7Ctr%3Dslsl%7Csn%3D353295%7Cic%3D%7Chk%3D845f12e3b1dcdef8e81dbdfe37358f0a9639c019</a:t>
            </a:r>
            <a:endParaRPr lang="ko-KR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99" y="1039962"/>
            <a:ext cx="8228013" cy="505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137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469</Words>
  <Application>Microsoft Office PowerPoint</Application>
  <PresentationFormat>화면 슬라이드 쇼(4:3)</PresentationFormat>
  <Paragraphs>196</Paragraphs>
  <Slides>17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1" baseType="lpstr"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무선 오디오 전송 솔루션</dc:title>
  <dc:creator>owner</dc:creator>
  <cp:lastModifiedBy>SUMSUNG</cp:lastModifiedBy>
  <cp:revision>35</cp:revision>
  <dcterms:created xsi:type="dcterms:W3CDTF">2017-07-27T12:21:46Z</dcterms:created>
  <dcterms:modified xsi:type="dcterms:W3CDTF">2022-11-06T11:44:03Z</dcterms:modified>
</cp:coreProperties>
</file>