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 autoCompressPictures="0">
  <p:sldMasterIdLst>
    <p:sldMasterId id="2147483664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id="{E75E278A-FF0E-49A4-B170-79828D63BBAD}" name="시작">
          <p14:sldIdLst/>
        </p14:section>
        <p14:section id="{B9B51309-D148-4332-87C2-07BE32FBCA3B}" name="디자인, 모핑, 주석 달기, 공동 작업, 입력하세요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id="{2CC34DB2-6590-42C0-AD4B-A04C6060184E}" name="자세한 정보">
          <p14:sldIdLst/>
        </p14:section>
      </p14:sectionLst>
    </p:ext>
  </p:extLst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5" name="만든 이" initials="오전" lastIdx="0" clrIdx="4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100" d="100"/>
          <a:sy n="100" d="100"/>
        </p:scale>
        <p:origin x="1242" y="-78"/>
      </p:cViewPr>
      <p:guideLst>
        <p:guide orient="horz" pos="215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commentAuthors" Target="commentAuthors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E6615A47-BAB8-40E2-A1ED-9E90A072AC00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2020-06-08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9C679768-A2FC-4D08-91F6-8DCE6C566B36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C06A2C1-A9EB-4898-A387-106DFED4BED0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  <a:endParaRPr lang="en-US" altLang="ko-KR"/>
          </a:p>
          <a:p>
            <a:pPr lvl="1" rtl="0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 rtl="0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 rtl="0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 rtl="0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>
              <a:defRPr/>
            </a:pPr>
            <a:fld id="{DF61EA0F-A667-4B49-8422-0062BC55E249}" type="slidenum">
              <a:rPr lang="en-US" altLang="ko-KR"/>
              <a:pPr rtl="0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EBB724D-71E1-4DCA-86A7-3E42B461DE10}" type="datetime1">
              <a:rPr lang="ko-KR" altLang="en-US" smtClean="0"/>
              <a:t>2020-04-01</a:t>
            </a:fld>
            <a:endParaRPr lang="ko-KR" altLang="en-US" dirty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64DCE5A-71AA-4BD9-B96E-5BE2121D3AB0}" type="datetime1">
              <a:rPr lang="ko-KR" altLang="en-US" smtClean="0"/>
              <a:t>2020-04-01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38200" y="1164324"/>
            <a:ext cx="10515600" cy="2387600"/>
          </a:xfrm>
        </p:spPr>
        <p:txBody>
          <a:bodyPr anchor="ctr" anchorCtr="0">
            <a:normAutofit/>
          </a:bodyPr>
          <a:lstStyle/>
          <a:p>
            <a:pPr lvl="0">
              <a:defRPr/>
            </a:pPr>
            <a:r>
              <a:rPr lang="en-US" altLang="ko-KR" sz="4800">
                <a:solidFill>
                  <a:schemeClr val="bg1"/>
                </a:solidFill>
              </a:rPr>
              <a:t>                   </a:t>
            </a:r>
            <a:r>
              <a:rPr lang="en-US" altLang="ko-KR" sz="3200">
                <a:solidFill>
                  <a:schemeClr val="bg1"/>
                </a:solidFill>
              </a:rPr>
              <a:t>         </a:t>
            </a:r>
            <a:br>
              <a:rPr lang="en-US" altLang="ko-KR" sz="4800">
                <a:solidFill>
                  <a:schemeClr val="bg1"/>
                </a:solidFill>
              </a:rPr>
            </a:br>
            <a:r>
              <a:rPr lang="en-US" altLang="ko-KR" sz="4800">
                <a:solidFill>
                  <a:schemeClr val="bg1"/>
                </a:solidFill>
              </a:rPr>
              <a:t>  </a:t>
            </a:r>
            <a:r>
              <a:rPr lang="ko-KR" altLang="en-US" sz="4800">
                <a:solidFill>
                  <a:schemeClr val="bg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관리업무지원</a:t>
            </a:r>
            <a:r>
              <a:rPr lang="ko-KR" altLang="en-US" sz="4800">
                <a:solidFill>
                  <a:srgbClr val="ffff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cs typeface="함초롬바탕"/>
              </a:rPr>
              <a:t> 프로그램 사용 안내</a:t>
            </a:r>
            <a:endParaRPr lang="ko-KR" altLang="en-US" sz="4800">
              <a:solidFill>
                <a:srgbClr val="ffff00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  <a:cs typeface="함초롬바탕"/>
            </a:endParaRPr>
          </a:p>
        </p:txBody>
      </p:sp>
      <p:sp>
        <p:nvSpPr>
          <p:cNvPr id="3" name="부제 2"/>
          <p:cNvSpPr>
            <a:spLocks noGrp="1"/>
          </p:cNvSpPr>
          <p:nvPr>
            <p:ph type="subTitle" idx="4294967295"/>
          </p:nvPr>
        </p:nvSpPr>
        <p:spPr>
          <a:xfrm>
            <a:off x="1493975" y="2983027"/>
            <a:ext cx="9582736" cy="1137793"/>
          </a:xfrm>
        </p:spPr>
        <p:txBody>
          <a:bodyPr>
            <a:normAutofit/>
          </a:bodyPr>
          <a:lstStyle/>
          <a:p>
            <a:pPr marL="0" indent="0" rtl="0">
              <a:buNone/>
              <a:defRPr/>
            </a:pPr>
            <a:r>
              <a:rPr lang="ko-KR" altLang="en-US" sz="3200">
                <a:solidFill>
                  <a:schemeClr val="bg1"/>
                </a:solidFill>
              </a:rPr>
              <a:t>                      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9562435" y="5785744"/>
            <a:ext cx="1913639" cy="5309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>
                <a:cs typeface="Segoe UI Light"/>
              </a:rPr>
              <a:t>1. </a:t>
            </a:r>
            <a:r>
              <a:rPr lang="ko-KR" altLang="en-US">
                <a:cs typeface="Segoe UI Light"/>
              </a:rPr>
              <a:t>장기수선프로그램 소개</a:t>
            </a:r>
            <a:endParaRPr lang="ko-KR" altLang="en-US">
              <a:cs typeface="Segoe UI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646" y="1392863"/>
            <a:ext cx="10935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가</a:t>
            </a:r>
            <a:r>
              <a:rPr lang="en-US" altLang="ko-KR"/>
              <a:t>. </a:t>
            </a:r>
            <a:r>
              <a:rPr lang="ko-KR" altLang="en-US"/>
              <a:t>셀 파 고 장기수선 프로그램 특장점</a:t>
            </a:r>
            <a:endParaRPr lang="ko-KR" altLang="en-US"/>
          </a:p>
          <a:p>
            <a:pPr lvl="0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3638537" y="4760438"/>
            <a:ext cx="505217" cy="6454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/>
          </a:p>
        </p:txBody>
      </p:sp>
      <p:graphicFrame>
        <p:nvGraphicFramePr>
          <p:cNvPr id="3" name="표 3"/>
          <p:cNvGraphicFramePr>
            <a:graphicFrameLocks noGrp="1"/>
          </p:cNvGraphicFramePr>
          <p:nvPr/>
        </p:nvGraphicFramePr>
        <p:xfrm>
          <a:off x="1175656" y="1716028"/>
          <a:ext cx="10282698" cy="475869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141349"/>
                <a:gridCol w="5141349"/>
              </a:tblGrid>
              <a:tr h="4239033">
                <a:tc>
                  <a:txBody>
                    <a:bodyPr vert="horz" lIns="91440" tIns="45720" rIns="91440" bIns="45720" anchor="t" anchorCtr="0"/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전과정이 자동 수립 기반이라 소위 노가다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방대한 입력 작업</a:t>
                      </a:r>
                      <a:r>
                        <a:rPr lang="en-US" altLang="ko-KR"/>
                        <a:t>)</a:t>
                      </a:r>
                      <a:r>
                        <a:rPr lang="ko-KR" altLang="en-US"/>
                        <a:t>을 안 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2. </a:t>
                      </a:r>
                      <a:r>
                        <a:rPr lang="ko-KR" altLang="en-US"/>
                        <a:t>장기수선 수립을 위한 데이터 입력</a:t>
                      </a:r>
                      <a:r>
                        <a:rPr lang="en-US" altLang="ko-KR"/>
                        <a:t>, </a:t>
                      </a:r>
                      <a:r>
                        <a:rPr lang="ko-KR" altLang="en-US"/>
                        <a:t>물량산출</a:t>
                      </a:r>
                      <a:r>
                        <a:rPr lang="en-US" altLang="ko-KR"/>
                        <a:t>, 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ko-KR" altLang="en-US"/>
                        <a:t>    단가가 자동으로 다 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3. </a:t>
                      </a:r>
                      <a:r>
                        <a:rPr lang="ko-KR" altLang="en-US"/>
                        <a:t>물론 단지</a:t>
                      </a:r>
                      <a:r>
                        <a:rPr lang="en-US" altLang="ko-KR"/>
                        <a:t> </a:t>
                      </a:r>
                      <a:r>
                        <a:rPr lang="ko-KR" altLang="en-US"/>
                        <a:t>사정에 맞도록 각각의 항목에 대한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수작업도 가능합니다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4. </a:t>
                      </a:r>
                      <a:r>
                        <a:rPr lang="ko-KR" altLang="en-US"/>
                        <a:t>착한 가격으로 서비스를 제공합니다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❶ 36</a:t>
                      </a:r>
                      <a:r>
                        <a:rPr lang="ko-KR" altLang="en-US"/>
                        <a:t>만원 </a:t>
                      </a:r>
                      <a:r>
                        <a:rPr lang="en-US" altLang="ko-KR"/>
                        <a:t>– 3</a:t>
                      </a:r>
                      <a:r>
                        <a:rPr lang="ko-KR" altLang="en-US"/>
                        <a:t>년간 프로그램 이용료 일시 납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                    </a:t>
                      </a:r>
                      <a:r>
                        <a:rPr lang="ko-KR" altLang="en-US"/>
                        <a:t>계획서 초안 수립 제공 </a:t>
                      </a:r>
                      <a:r>
                        <a:rPr lang="en-US" altLang="ko-KR"/>
                        <a:t> 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❷ 48</a:t>
                      </a:r>
                      <a:r>
                        <a:rPr lang="ko-KR" altLang="en-US"/>
                        <a:t>만원 </a:t>
                      </a:r>
                      <a:r>
                        <a:rPr lang="en-US" altLang="ko-KR"/>
                        <a:t>– </a:t>
                      </a:r>
                      <a:r>
                        <a:rPr lang="ko-KR" altLang="en-US"/>
                        <a:t>계획서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조정포함</a:t>
                      </a:r>
                      <a:r>
                        <a:rPr lang="en-US" altLang="ko-KR"/>
                        <a:t>) </a:t>
                      </a:r>
                      <a:r>
                        <a:rPr lang="ko-KR" altLang="en-US"/>
                        <a:t>프로그램 수립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                   </a:t>
                      </a:r>
                      <a:r>
                        <a:rPr lang="ko-KR" altLang="en-US"/>
                        <a:t> 제공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프로그램 </a:t>
                      </a:r>
                      <a:r>
                        <a:rPr lang="en-US" altLang="ko-KR"/>
                        <a:t>3</a:t>
                      </a:r>
                      <a:r>
                        <a:rPr lang="ko-KR" altLang="en-US"/>
                        <a:t>년 이용료 포함</a:t>
                      </a:r>
                      <a:r>
                        <a:rPr lang="en-US" altLang="ko-KR"/>
                        <a:t>)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❸ 96</a:t>
                      </a:r>
                      <a:r>
                        <a:rPr lang="ko-KR" altLang="en-US"/>
                        <a:t>만원</a:t>
                      </a:r>
                      <a:r>
                        <a:rPr lang="en-US" altLang="ko-KR"/>
                        <a:t> – </a:t>
                      </a:r>
                      <a:r>
                        <a:rPr lang="ko-KR" altLang="en-US"/>
                        <a:t>계획서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조정 포함</a:t>
                      </a:r>
                      <a:r>
                        <a:rPr lang="en-US" altLang="ko-KR"/>
                        <a:t>) </a:t>
                      </a:r>
                      <a:r>
                        <a:rPr lang="ko-KR" altLang="en-US"/>
                        <a:t>수작업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                    (</a:t>
                      </a:r>
                      <a:r>
                        <a:rPr lang="ko-KR" altLang="en-US"/>
                        <a:t>프로그램 </a:t>
                      </a:r>
                      <a:r>
                        <a:rPr lang="en-US" altLang="ko-KR"/>
                        <a:t>3</a:t>
                      </a:r>
                      <a:r>
                        <a:rPr lang="ko-KR" altLang="en-US"/>
                        <a:t>년 이용 포함</a:t>
                      </a:r>
                      <a:r>
                        <a:rPr lang="en-US" altLang="ko-KR"/>
                        <a:t>)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                     </a:t>
                      </a:r>
                      <a:r>
                        <a:rPr lang="ko-KR" altLang="en-US"/>
                        <a:t>단지 규모에 따라 가감될 수 있음</a:t>
                      </a:r>
                      <a:r>
                        <a:rPr lang="en-US" altLang="ko-KR"/>
                        <a:t>)</a:t>
                      </a:r>
                      <a:endParaRPr lang="en-US" altLang="ko-KR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endParaRPr lang="ko-KR" altLang="en-US" u="sng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731452" y="2406633"/>
            <a:ext cx="4726901" cy="33301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>
                <a:cs typeface="Segoe UI Light"/>
              </a:rPr>
              <a:t>2. </a:t>
            </a:r>
            <a:r>
              <a:rPr lang="ko-KR" altLang="en-US">
                <a:cs typeface="Segoe UI Light"/>
              </a:rPr>
              <a:t>하자관리 프로그램 소개</a:t>
            </a:r>
            <a:endParaRPr lang="ko-KR" altLang="en-US">
              <a:cs typeface="Segoe UI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646" y="1392863"/>
            <a:ext cx="10935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셀 파 고 하자관리 프로그램 특장점</a:t>
            </a:r>
            <a:endParaRPr lang="ko-KR" altLang="en-US"/>
          </a:p>
          <a:p>
            <a:pPr lvl="0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3638537" y="4760438"/>
            <a:ext cx="505217" cy="6454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/>
          </a:p>
        </p:txBody>
      </p:sp>
      <p:graphicFrame>
        <p:nvGraphicFramePr>
          <p:cNvPr id="3" name="표 3"/>
          <p:cNvGraphicFramePr>
            <a:graphicFrameLocks noGrp="1"/>
          </p:cNvGraphicFramePr>
          <p:nvPr/>
        </p:nvGraphicFramePr>
        <p:xfrm>
          <a:off x="1175656" y="1716028"/>
          <a:ext cx="10282698" cy="423903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141349"/>
                <a:gridCol w="5141349"/>
              </a:tblGrid>
              <a:tr h="4239033">
                <a:tc>
                  <a:txBody>
                    <a:bodyPr vert="horz" lIns="91440" tIns="45720" rIns="91440" bIns="45720" anchor="t" anchorCtr="0"/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월 이용료 만원으로 하자업무를 간편하게 할 수 있습니다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프로그램 사용을 위한 기본 작업도 무상으로 해드립니다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업무 편의를 위해 </a:t>
                      </a:r>
                      <a:r>
                        <a:rPr lang="en-US" altLang="ko-KR"/>
                        <a:t>pc</a:t>
                      </a:r>
                      <a:r>
                        <a:rPr lang="ko-KR" altLang="en-US"/>
                        <a:t>와 스마트</a:t>
                      </a:r>
                      <a:r>
                        <a:rPr lang="en-US" altLang="ko-KR"/>
                        <a:t> </a:t>
                      </a:r>
                      <a:r>
                        <a:rPr lang="ko-KR" altLang="en-US"/>
                        <a:t>폰으로도 업무를 볼 수 있습니다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본 프로그램은 전고정이 자동 작성 기능을 제공하므로 소위 노가다를 안 해도 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건설사에 </a:t>
                      </a:r>
                      <a:r>
                        <a:rPr lang="en-US" altLang="ko-KR"/>
                        <a:t>#</a:t>
                      </a:r>
                      <a:r>
                        <a:rPr lang="ko-KR" altLang="en-US"/>
                        <a:t>메일 계정을 요청 시 하자청구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</a:t>
                      </a:r>
                      <a:r>
                        <a:rPr lang="ko-KR" altLang="en-US"/>
                        <a:t>서류를 이메일로 보낼 수 있습니다</a:t>
                      </a:r>
                      <a:r>
                        <a:rPr lang="en-US" altLang="ko-KR"/>
                        <a:t>. (</a:t>
                      </a:r>
                      <a:r>
                        <a:rPr lang="ko-KR" altLang="en-US"/>
                        <a:t>내용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 증명과 등기 효력 인정</a:t>
                      </a:r>
                      <a:r>
                        <a:rPr lang="en-US" altLang="ko-KR"/>
                        <a:t>)</a:t>
                      </a:r>
                      <a:endParaRPr lang="en-US" altLang="ko-KR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endParaRPr lang="ko-KR" altLang="en-US" u="sng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317005" y="2496394"/>
            <a:ext cx="5137376" cy="2445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>
                <a:cs typeface="Segoe UI Light"/>
              </a:rPr>
              <a:t>3. </a:t>
            </a:r>
            <a:r>
              <a:rPr lang="ko-KR" altLang="en-US">
                <a:cs typeface="Segoe UI Light"/>
              </a:rPr>
              <a:t>셀파고 모바일 </a:t>
            </a:r>
            <a:r>
              <a:rPr lang="en-US" altLang="ko-KR">
                <a:cs typeface="Segoe UI Light"/>
              </a:rPr>
              <a:t>AS </a:t>
            </a:r>
            <a:r>
              <a:rPr lang="ko-KR" altLang="en-US">
                <a:cs typeface="Segoe UI Light"/>
              </a:rPr>
              <a:t>앱</a:t>
            </a:r>
            <a:endParaRPr lang="ko-KR" altLang="en-US">
              <a:cs typeface="Segoe UI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646" y="1392863"/>
            <a:ext cx="10935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셀 파 고 모바일 </a:t>
            </a:r>
            <a:r>
              <a:rPr lang="en-US" altLang="ko-KR"/>
              <a:t>as </a:t>
            </a:r>
            <a:r>
              <a:rPr lang="ko-KR" altLang="en-US"/>
              <a:t>앱의 특장점</a:t>
            </a:r>
            <a:endParaRPr lang="ko-KR" altLang="en-US"/>
          </a:p>
          <a:p>
            <a:pPr lvl="0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3638537" y="4760438"/>
            <a:ext cx="505217" cy="6454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/>
          </a:p>
        </p:txBody>
      </p:sp>
      <p:graphicFrame>
        <p:nvGraphicFramePr>
          <p:cNvPr id="3" name="표 3"/>
          <p:cNvGraphicFramePr>
            <a:graphicFrameLocks noGrp="1"/>
          </p:cNvGraphicFramePr>
          <p:nvPr/>
        </p:nvGraphicFramePr>
        <p:xfrm>
          <a:off x="1175656" y="1716028"/>
          <a:ext cx="10282698" cy="423903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638801"/>
                <a:gridCol w="4643897"/>
              </a:tblGrid>
              <a:tr h="4239033">
                <a:tc>
                  <a:txBody>
                    <a:bodyPr vert="horz" lIns="91440" tIns="45720" rIns="91440" bIns="45720" anchor="t" anchorCtr="0"/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1. </a:t>
                      </a:r>
                      <a:r>
                        <a:rPr lang="ko-KR" altLang="en-US"/>
                        <a:t>셀파고 모바일 </a:t>
                      </a:r>
                      <a:r>
                        <a:rPr lang="en-US" altLang="ko-KR"/>
                        <a:t>as </a:t>
                      </a:r>
                      <a:r>
                        <a:rPr lang="ko-KR" altLang="en-US"/>
                        <a:t>앱은 사전입주</a:t>
                      </a:r>
                      <a:r>
                        <a:rPr lang="en-US" altLang="ko-KR"/>
                        <a:t>, </a:t>
                      </a:r>
                      <a:r>
                        <a:rPr lang="ko-KR" altLang="en-US"/>
                        <a:t>입주지정기간</a:t>
                      </a:r>
                      <a:r>
                        <a:rPr lang="en-US" altLang="ko-KR"/>
                        <a:t>,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</a:t>
                      </a:r>
                      <a:r>
                        <a:rPr lang="ko-KR" altLang="en-US"/>
                        <a:t>세대 하자 담보기간 내에 입주자가 하자를 발췌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</a:t>
                      </a:r>
                      <a:r>
                        <a:rPr lang="ko-KR" altLang="en-US"/>
                        <a:t>하여 신고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접수</a:t>
                      </a:r>
                      <a:r>
                        <a:rPr lang="en-US" altLang="ko-KR"/>
                        <a:t>)</a:t>
                      </a:r>
                      <a:r>
                        <a:rPr lang="ko-KR" altLang="en-US"/>
                        <a:t>할 수 있는 앱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프로그램</a:t>
                      </a:r>
                      <a:r>
                        <a:rPr lang="en-US" altLang="ko-KR"/>
                        <a:t>)</a:t>
                      </a:r>
                      <a:r>
                        <a:rPr lang="ko-KR" altLang="en-US"/>
                        <a:t>입니다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2. </a:t>
                      </a:r>
                      <a:r>
                        <a:rPr lang="ko-KR" altLang="en-US"/>
                        <a:t>입주자는 구글 플레이스토어에서 </a:t>
                      </a:r>
                      <a:r>
                        <a:rPr lang="en-US" altLang="ko-KR"/>
                        <a:t>app</a:t>
                      </a:r>
                      <a:r>
                        <a:rPr lang="ko-KR" altLang="en-US"/>
                        <a:t>을 내려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받아 간편하게 하자를 접수하고</a:t>
                      </a:r>
                      <a:r>
                        <a:rPr lang="en-US" altLang="ko-KR"/>
                        <a:t>, </a:t>
                      </a:r>
                      <a:r>
                        <a:rPr lang="ko-KR" altLang="en-US"/>
                        <a:t>관리자는 웹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페이지에서 입주자 하자 접수를 받아 관리할 수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있습니다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3. </a:t>
                      </a:r>
                      <a:r>
                        <a:rPr lang="ko-KR" altLang="en-US"/>
                        <a:t>하자 발췌 및 접수 과정은 물과 </a:t>
                      </a:r>
                      <a:r>
                        <a:rPr lang="en-US" altLang="ko-KR"/>
                        <a:t>5</a:t>
                      </a:r>
                      <a:r>
                        <a:rPr lang="ko-KR" altLang="en-US"/>
                        <a:t>단계만 거치면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되므로 사용하는데 아무 불편이 없습니다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4. </a:t>
                      </a:r>
                      <a:r>
                        <a:rPr lang="ko-KR" altLang="en-US"/>
                        <a:t>개별 아파트 단지별로 관리자페이지를 제공하므로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관리하기가 편합니다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 </a:t>
                      </a:r>
                      <a:endParaRPr lang="en-US" altLang="ko-KR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endParaRPr lang="ko-KR" altLang="en-US" u="sng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82098" y="1938343"/>
            <a:ext cx="2093594" cy="36284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 idx="0"/>
          </p:nvPr>
        </p:nvSpPr>
        <p:spPr>
          <a:xfrm>
            <a:off x="521206" y="448056"/>
            <a:ext cx="8613915" cy="64008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altLang="ko-KR">
                <a:cs typeface="Segoe UI Light"/>
              </a:rPr>
              <a:t>4. </a:t>
            </a:r>
            <a:r>
              <a:rPr lang="ko-KR" altLang="en-US">
                <a:cs typeface="Segoe UI Light"/>
              </a:rPr>
              <a:t>셀파고 자동방송 프로그램 소개</a:t>
            </a:r>
            <a:endParaRPr lang="ko-KR" altLang="en-US">
              <a:cs typeface="Segoe UI 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646" y="1392863"/>
            <a:ext cx="10935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셀 파 고 자동 음성 방송 특장점</a:t>
            </a:r>
            <a:endParaRPr lang="ko-KR" altLang="en-US"/>
          </a:p>
          <a:p>
            <a:pPr lvl="0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-28823838" y="11560469"/>
            <a:ext cx="134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 </a:t>
            </a:r>
            <a:r>
              <a:rPr lang="ko-KR" altLang="en-US"/>
              <a:t>시장 귬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3638537" y="4760438"/>
            <a:ext cx="505217" cy="6454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/>
          </a:p>
        </p:txBody>
      </p:sp>
      <p:graphicFrame>
        <p:nvGraphicFramePr>
          <p:cNvPr id="3" name="표 3"/>
          <p:cNvGraphicFramePr>
            <a:graphicFrameLocks noGrp="1"/>
          </p:cNvGraphicFramePr>
          <p:nvPr/>
        </p:nvGraphicFramePr>
        <p:xfrm>
          <a:off x="1060217" y="1915886"/>
          <a:ext cx="10282698" cy="366331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535040"/>
                <a:gridCol w="5747658"/>
              </a:tblGrid>
              <a:tr h="3646714">
                <a:tc>
                  <a:txBody>
                    <a:bodyPr vert="horz" lIns="91440" tIns="45720" rIns="91440" bIns="45720" anchor="t" anchorCtr="0"/>
                    <a:p>
                      <a:pPr marL="342900" indent="-342900" latinLnBrk="1">
                        <a:buAutoNum type="arabicPeriod"/>
                        <a:defRPr/>
                      </a:pPr>
                      <a:endParaRPr lang="en-US" altLang="ko-KR"/>
                    </a:p>
                    <a:p>
                      <a:pPr marL="342900" indent="-342900" latinLnBrk="1">
                        <a:buAutoNum type="arabicPeriod"/>
                        <a:defRPr/>
                      </a:pPr>
                      <a:r>
                        <a:rPr lang="ko-KR" altLang="en-US"/>
                        <a:t>저가 보급형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월 </a:t>
                      </a:r>
                      <a:r>
                        <a:rPr lang="en-US" altLang="ko-KR"/>
                        <a:t>2</a:t>
                      </a:r>
                      <a:r>
                        <a:rPr lang="ko-KR" altLang="en-US"/>
                        <a:t>만원</a:t>
                      </a:r>
                      <a:r>
                        <a:rPr lang="en-US" altLang="ko-KR"/>
                        <a:t>) </a:t>
                      </a:r>
                      <a:r>
                        <a:rPr lang="ko-KR" altLang="en-US"/>
                        <a:t>자동 음성방송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 </a:t>
                      </a:r>
                      <a:r>
                        <a:rPr lang="ko-KR" altLang="en-US"/>
                        <a:t>프로그램입니다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2. </a:t>
                      </a:r>
                      <a:r>
                        <a:rPr lang="ko-KR" altLang="en-US"/>
                        <a:t>방송문을 작성 하고 몇가지 체크만 하면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자동으로</a:t>
                      </a:r>
                      <a:r>
                        <a:rPr lang="en-US" altLang="ko-KR"/>
                        <a:t> </a:t>
                      </a:r>
                      <a:r>
                        <a:rPr lang="ko-KR" altLang="en-US"/>
                        <a:t>방송으로 송출되는 간편한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</a:t>
                      </a:r>
                      <a:r>
                        <a:rPr lang="ko-KR" altLang="en-US"/>
                        <a:t> 프로그램입니다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3. </a:t>
                      </a:r>
                      <a:r>
                        <a:rPr lang="ko-KR" altLang="en-US"/>
                        <a:t>외국어 방송을 지원합니다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4. </a:t>
                      </a:r>
                      <a:r>
                        <a:rPr lang="ko-KR" altLang="en-US"/>
                        <a:t>모바일 버전은 파파고 기능을 사용하면 </a:t>
                      </a:r>
                      <a:endParaRPr lang="ko-KR" altLang="en-US"/>
                    </a:p>
                    <a:p>
                      <a:pPr marL="0" indent="0" latinLnBrk="1">
                        <a:buNone/>
                        <a:defRPr/>
                      </a:pPr>
                      <a:r>
                        <a:rPr lang="en-US" altLang="ko-KR"/>
                        <a:t>    </a:t>
                      </a:r>
                      <a:r>
                        <a:rPr lang="ko-KR" altLang="en-US"/>
                        <a:t>편하므로 별도 제공을 하지 않습니다</a:t>
                      </a:r>
                      <a:r>
                        <a:rPr lang="en-US" altLang="ko-KR"/>
                        <a:t>.</a:t>
                      </a:r>
                      <a:endParaRPr lang="en-US" altLang="ko-KR"/>
                    </a:p>
                    <a:p>
                      <a:pPr marL="0" indent="0" latinLnBrk="1">
                        <a:buNone/>
                        <a:defRPr/>
                      </a:pPr>
                      <a:endParaRPr lang="en-US" altLang="ko-KR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endParaRPr lang="ko-KR" altLang="en-US" u="sng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08314" y="5823857"/>
            <a:ext cx="1049838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셀파고 장기수선</a:t>
            </a:r>
            <a:r>
              <a:rPr lang="en-US" altLang="ko-KR"/>
              <a:t>, </a:t>
            </a:r>
            <a:r>
              <a:rPr lang="ko-KR" altLang="en-US"/>
              <a:t>하자</a:t>
            </a:r>
            <a:r>
              <a:rPr lang="en-US" altLang="ko-KR"/>
              <a:t>, </a:t>
            </a:r>
            <a:r>
              <a:rPr lang="ko-KR" altLang="en-US"/>
              <a:t>방송 시스템 문의 및 사용 신청은 </a:t>
            </a:r>
            <a:r>
              <a:rPr lang="en-US" altLang="ko-KR"/>
              <a:t>1899-0495</a:t>
            </a:r>
            <a:r>
              <a:rPr lang="ko-KR" altLang="en-US"/>
              <a:t> 또는 </a:t>
            </a:r>
            <a:r>
              <a:rPr lang="en-US" altLang="ko-KR"/>
              <a:t>031-6557-5912</a:t>
            </a:r>
            <a:r>
              <a:rPr lang="ko-KR" altLang="en-US"/>
              <a:t>로 해주세요</a:t>
            </a:r>
            <a:r>
              <a:rPr lang="en-US" altLang="ko-KR"/>
              <a:t>!</a:t>
            </a: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739272" y="1980607"/>
            <a:ext cx="5719082" cy="3484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300</ep:Words>
  <ep:PresentationFormat>와이드스크린</ep:PresentationFormat>
  <ep:Paragraphs>16</ep:Paragraphs>
  <ep:Slides>6</ep:Slides>
  <ep:Notes>5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ep:HeadingPairs>
  <ep:TitlesOfParts>
    <vt:vector size="7" baseType="lpstr">
      <vt:lpstr>WelcomeDoc</vt:lpstr>
      <vt:lpstr>관리업무지원 프로그램 사용 안내</vt:lpstr>
      <vt:lpstr>1. 장기수선프로그램 소개</vt:lpstr>
      <vt:lpstr>2. 하자관리 프로그램 소개</vt:lpstr>
      <vt:lpstr>3. 셀파고 모바일 AS 앱</vt:lpstr>
      <vt:lpstr>4. 셀파고 자동방송 프로그램 소개</vt:lpstr>
      <vt:lpstr>감사합니다!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2020-03-26T12:26:41.000</dcterms:created>
  <cp:lastModifiedBy>user</cp:lastModifiedBy>
  <dcterms:modified xsi:type="dcterms:W3CDTF">2020-06-07T18:22:51.736</dcterms:modified>
  <cp:revision>24</cp:revision>
  <cp:version/>
</cp:coreProperties>
</file>