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31" r:id="rId2"/>
    <p:sldId id="327" r:id="rId3"/>
    <p:sldId id="302" r:id="rId4"/>
    <p:sldId id="307" r:id="rId5"/>
    <p:sldId id="304" r:id="rId6"/>
    <p:sldId id="311" r:id="rId7"/>
    <p:sldId id="312" r:id="rId8"/>
    <p:sldId id="320" r:id="rId9"/>
    <p:sldId id="323" r:id="rId10"/>
    <p:sldId id="324" r:id="rId11"/>
    <p:sldId id="325" r:id="rId12"/>
    <p:sldId id="326" r:id="rId13"/>
    <p:sldId id="314" r:id="rId14"/>
    <p:sldId id="319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F9F"/>
    <a:srgbClr val="00A7F5"/>
    <a:srgbClr val="03A9F5"/>
    <a:srgbClr val="03A9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28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-387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91120-1B12-4451-9696-EC4E31D358EC}" type="datetimeFigureOut">
              <a:rPr lang="ko-KR" altLang="en-US" smtClean="0"/>
              <a:pPr/>
              <a:t>2020-03-01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C4C3DD-F475-425F-86EC-BBB1E8A6F1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0744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33DC23-4255-409D-985B-F4EFFF0FA79C}" type="datetime1">
              <a:rPr lang="ko-KR" altLang="en-US" smtClean="0"/>
              <a:pPr/>
              <a:t>2020-03-01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3"/>
          <p:cNvSpPr txBox="1">
            <a:spLocks/>
          </p:cNvSpPr>
          <p:nvPr userDrawn="1"/>
        </p:nvSpPr>
        <p:spPr>
          <a:xfrm>
            <a:off x="7101016" y="6448251"/>
            <a:ext cx="1837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/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AC8F51-460E-4A35-889C-29B4D87F97BB}" type="slidenum">
              <a:rPr kumimoji="0" lang="ko-KR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4BA7D9-CE67-4A60-BB09-DC388820FE9F}" type="datetime1">
              <a:rPr lang="ko-KR" altLang="en-US" smtClean="0"/>
              <a:pPr/>
              <a:t>2020-03-01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803492" y="6450385"/>
            <a:ext cx="2133600" cy="365125"/>
          </a:xfrm>
        </p:spPr>
        <p:txBody>
          <a:bodyPr/>
          <a:lstStyle>
            <a:lvl1pPr algn="r">
              <a:defRPr/>
            </a:lvl1pPr>
          </a:lstStyle>
          <a:p>
            <a:fld id="{50AC8F51-460E-4A35-889C-29B4D87F97B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슬라이드 번호 개체 틀 3"/>
          <p:cNvSpPr txBox="1">
            <a:spLocks/>
          </p:cNvSpPr>
          <p:nvPr userDrawn="1"/>
        </p:nvSpPr>
        <p:spPr>
          <a:xfrm>
            <a:off x="7101016" y="6448251"/>
            <a:ext cx="1837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/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AC8F51-460E-4A35-889C-29B4D87F97BB}" type="slidenum">
              <a:rPr kumimoji="0" lang="ko-KR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0B083A-86AA-487B-AA00-40A3CC31CD4A}" type="datetime1">
              <a:rPr lang="ko-KR" altLang="en-US" smtClean="0"/>
              <a:pPr/>
              <a:t>2020-03-01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B78835-87E2-4AA5-B22D-FAF1328050AC}" type="datetime1">
              <a:rPr lang="ko-KR" altLang="en-US" smtClean="0"/>
              <a:pPr/>
              <a:t>2020-03-01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0964F94-9E21-40CC-B970-BB55D8E567B6}" type="datetime1">
              <a:rPr lang="ko-KR" altLang="en-US" smtClean="0"/>
              <a:pPr/>
              <a:t>2020-03-01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8F3AD9-DD9D-4230-AB13-A6480A310068}" type="datetime1">
              <a:rPr lang="ko-KR" altLang="en-US" smtClean="0"/>
              <a:pPr/>
              <a:t>2020-03-01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3CAF04C-F075-41B8-B5A2-EA9EFF506806}" type="datetime1">
              <a:rPr lang="ko-KR" altLang="en-US" smtClean="0"/>
              <a:pPr/>
              <a:t>2020-03-01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101016" y="6448251"/>
            <a:ext cx="1837038" cy="365125"/>
          </a:xfrm>
        </p:spPr>
        <p:txBody>
          <a:bodyPr/>
          <a:lstStyle>
            <a:lvl1pPr algn="r">
              <a:defRPr/>
            </a:lvl1pPr>
          </a:lstStyle>
          <a:p>
            <a:fld id="{50AC8F51-460E-4A35-889C-29B4D87F97B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F835D41-90D8-4F1B-A917-009D26348A95}" type="datetime1">
              <a:rPr lang="ko-KR" altLang="en-US" smtClean="0"/>
              <a:pPr/>
              <a:t>2020-03-01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AD5980-A9A9-4221-8EC7-C2E1D6ADBF44}" type="datetime1">
              <a:rPr lang="ko-KR" altLang="en-US" smtClean="0"/>
              <a:pPr/>
              <a:t>2020-03-01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4D5DA2-5869-4401-9A91-E176F64E997C}" type="datetime1">
              <a:rPr lang="ko-KR" altLang="en-US" smtClean="0"/>
              <a:pPr/>
              <a:t>2020-03-01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87B0F1-E903-4DC9-81D3-88ECEE09814C}" type="datetime1">
              <a:rPr lang="ko-KR" altLang="en-US" smtClean="0"/>
              <a:pPr/>
              <a:t>2020-03-01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67544" y="6448251"/>
            <a:ext cx="8219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50AC8F51-460E-4A35-889C-29B4D87F97B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9" r="23565"/>
          <a:stretch/>
        </p:blipFill>
        <p:spPr bwMode="auto">
          <a:xfrm>
            <a:off x="0" y="549660"/>
            <a:ext cx="9143999" cy="5748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1051" y="653852"/>
            <a:ext cx="4321315" cy="1569596"/>
          </a:xfrm>
          <a:prstGeom prst="rect">
            <a:avLst/>
          </a:prstGeom>
          <a:noFill/>
        </p:spPr>
        <p:txBody>
          <a:bodyPr wrap="square" lIns="91376" tIns="45688" rIns="91376" bIns="45688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3200" b="1" dirty="0" err="1">
                <a:solidFill>
                  <a:schemeClr val="bg1"/>
                </a:solidFill>
              </a:rPr>
              <a:t>모바일</a:t>
            </a:r>
            <a:r>
              <a:rPr lang="ko-KR" altLang="en-US" sz="3200" b="1" dirty="0">
                <a:solidFill>
                  <a:schemeClr val="bg1"/>
                </a:solidFill>
              </a:rPr>
              <a:t> 순찰시스템</a:t>
            </a:r>
            <a:endParaRPr lang="en-US" altLang="ko-KR" sz="3200" b="1" dirty="0">
              <a:solidFill>
                <a:schemeClr val="bg1"/>
              </a:solidFill>
            </a:endParaRPr>
          </a:p>
          <a:p>
            <a:r>
              <a:rPr lang="ko-KR" altLang="en-US" sz="3200" b="1" dirty="0" err="1">
                <a:solidFill>
                  <a:schemeClr val="bg1"/>
                </a:solidFill>
              </a:rPr>
              <a:t>다돈다</a:t>
            </a:r>
            <a:r>
              <a:rPr lang="en-US" altLang="ko-KR" sz="3200" b="1" dirty="0">
                <a:solidFill>
                  <a:schemeClr val="bg1"/>
                </a:solidFill>
              </a:rPr>
              <a:t>(</a:t>
            </a:r>
            <a:r>
              <a:rPr lang="en-US" altLang="ko-KR" sz="3200" b="1" dirty="0" err="1">
                <a:solidFill>
                  <a:schemeClr val="bg1"/>
                </a:solidFill>
              </a:rPr>
              <a:t>Dadonda</a:t>
            </a:r>
            <a:r>
              <a:rPr lang="en-US" altLang="ko-KR" sz="3200" b="1" dirty="0">
                <a:solidFill>
                  <a:schemeClr val="bg1"/>
                </a:solidFill>
              </a:rPr>
              <a:t>)</a:t>
            </a:r>
          </a:p>
          <a:p>
            <a:r>
              <a:rPr lang="ko-KR" altLang="en-US" sz="3200" b="1" dirty="0">
                <a:solidFill>
                  <a:schemeClr val="bg1"/>
                </a:solidFill>
              </a:rPr>
              <a:t>제안서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35450" y="5243487"/>
            <a:ext cx="3779911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>
                <a:solidFill>
                  <a:schemeClr val="bg1"/>
                </a:solidFill>
              </a:rPr>
              <a:t>창립 </a:t>
            </a:r>
            <a:r>
              <a:rPr lang="en-US" altLang="ko-KR" sz="1200" b="1" dirty="0">
                <a:solidFill>
                  <a:schemeClr val="bg1"/>
                </a:solidFill>
              </a:rPr>
              <a:t>38</a:t>
            </a:r>
            <a:r>
              <a:rPr lang="ko-KR" altLang="en-US" sz="1200" b="1" dirty="0">
                <a:solidFill>
                  <a:schemeClr val="bg1"/>
                </a:solidFill>
              </a:rPr>
              <a:t>년 순찰시스템 전문기업</a:t>
            </a:r>
            <a:endParaRPr lang="en-US" altLang="ko-KR" sz="1200" b="1" dirty="0">
              <a:solidFill>
                <a:schemeClr val="bg1"/>
              </a:solidFill>
            </a:endParaRPr>
          </a:p>
          <a:p>
            <a:pPr algn="r"/>
            <a:endParaRPr lang="en-US" altLang="ko-KR" sz="900" b="1" dirty="0">
              <a:solidFill>
                <a:schemeClr val="bg1"/>
              </a:solidFill>
            </a:endParaRPr>
          </a:p>
          <a:p>
            <a:pPr algn="r"/>
            <a:r>
              <a:rPr lang="ko-KR" altLang="en-US" sz="2000" b="1" dirty="0">
                <a:solidFill>
                  <a:schemeClr val="bg1"/>
                </a:solidFill>
              </a:rPr>
              <a:t>주식회사 </a:t>
            </a:r>
            <a:r>
              <a:rPr lang="ko-KR" altLang="en-US" sz="2000" b="1" dirty="0" err="1">
                <a:solidFill>
                  <a:schemeClr val="bg1"/>
                </a:solidFill>
              </a:rPr>
              <a:t>코파스</a:t>
            </a:r>
            <a:endParaRPr lang="en-US" altLang="ko-KR" sz="2000" b="1" dirty="0">
              <a:solidFill>
                <a:schemeClr val="bg1"/>
              </a:solidFill>
            </a:endParaRPr>
          </a:p>
          <a:p>
            <a:pPr algn="r"/>
            <a:r>
              <a:rPr lang="ko-KR" altLang="en-US" b="1" dirty="0">
                <a:solidFill>
                  <a:schemeClr val="bg1"/>
                </a:solidFill>
              </a:rPr>
              <a:t>판매대행   </a:t>
            </a:r>
            <a:r>
              <a:rPr lang="ko-KR" altLang="en-US" b="1" dirty="0" err="1">
                <a:solidFill>
                  <a:schemeClr val="bg1"/>
                </a:solidFill>
              </a:rPr>
              <a:t>셀파고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820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23999" y="277200"/>
            <a:ext cx="4033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3. </a:t>
            </a:r>
            <a:r>
              <a:rPr lang="ko-KR" altLang="en-US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시스템 소개</a:t>
            </a:r>
          </a:p>
        </p:txBody>
      </p:sp>
      <p:cxnSp>
        <p:nvCxnSpPr>
          <p:cNvPr id="22" name="직선 연결선 21"/>
          <p:cNvCxnSpPr/>
          <p:nvPr/>
        </p:nvCxnSpPr>
        <p:spPr>
          <a:xfrm>
            <a:off x="467544" y="740049"/>
            <a:ext cx="8219256" cy="0"/>
          </a:xfrm>
          <a:prstGeom prst="line">
            <a:avLst/>
          </a:prstGeom>
          <a:ln w="38100">
            <a:solidFill>
              <a:srgbClr val="303F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67544" y="1354975"/>
            <a:ext cx="81604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b="1" dirty="0"/>
              <a:t>순찰지점 </a:t>
            </a:r>
            <a:r>
              <a:rPr lang="en-US" altLang="ko-KR" b="1" dirty="0"/>
              <a:t>1</a:t>
            </a:r>
            <a:r>
              <a:rPr lang="ko-KR" altLang="en-US" b="1" dirty="0"/>
              <a:t>곳 </a:t>
            </a:r>
            <a:r>
              <a:rPr lang="en-US" altLang="ko-KR" b="1" dirty="0"/>
              <a:t>= </a:t>
            </a:r>
            <a:r>
              <a:rPr lang="ko-KR" altLang="en-US" b="1" u="sng" dirty="0"/>
              <a:t>월 </a:t>
            </a:r>
            <a:r>
              <a:rPr lang="en-US" altLang="ko-KR" b="1" u="sng" dirty="0"/>
              <a:t>990</a:t>
            </a:r>
            <a:r>
              <a:rPr lang="ko-KR" altLang="en-US" b="1" u="sng" dirty="0"/>
              <a:t>원</a:t>
            </a:r>
            <a:endParaRPr lang="en-US" altLang="ko-KR" b="1" u="sng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b="1" dirty="0"/>
              <a:t>1</a:t>
            </a:r>
            <a:r>
              <a:rPr lang="ko-KR" altLang="en-US" b="1" dirty="0"/>
              <a:t>년 </a:t>
            </a:r>
            <a:r>
              <a:rPr lang="ko-KR" altLang="en-US" b="1" dirty="0" err="1"/>
              <a:t>신청시</a:t>
            </a:r>
            <a:r>
              <a:rPr lang="ko-KR" altLang="en-US" b="1" dirty="0"/>
              <a:t> </a:t>
            </a:r>
            <a:r>
              <a:rPr lang="en-US" altLang="ko-KR" b="1" u="sng" dirty="0"/>
              <a:t>2</a:t>
            </a:r>
            <a:r>
              <a:rPr lang="ko-KR" altLang="en-US" b="1" u="sng" dirty="0"/>
              <a:t>개월 무료</a:t>
            </a:r>
            <a:endParaRPr lang="en-US" altLang="ko-KR" b="1" u="sng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b="1" u="sng" dirty="0" err="1"/>
              <a:t>초소칩</a:t>
            </a:r>
            <a:r>
              <a:rPr lang="ko-KR" altLang="en-US" b="1" u="sng" dirty="0"/>
              <a:t> 무료 </a:t>
            </a:r>
            <a:r>
              <a:rPr lang="ko-KR" altLang="en-US" b="1" dirty="0"/>
              <a:t>제공</a:t>
            </a:r>
            <a:endParaRPr lang="en-US" altLang="ko-KR" b="1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b="1" u="sng" dirty="0" err="1"/>
              <a:t>순찰자</a:t>
            </a:r>
            <a:r>
              <a:rPr lang="ko-KR" altLang="en-US" b="1" u="sng" dirty="0"/>
              <a:t> 무제한 </a:t>
            </a:r>
            <a:r>
              <a:rPr lang="ko-KR" altLang="en-US" b="1" dirty="0"/>
              <a:t>등록 가능</a:t>
            </a:r>
            <a:endParaRPr lang="en-US" altLang="ko-KR" b="1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b="1" dirty="0"/>
              <a:t>언제 어디서나 </a:t>
            </a:r>
            <a:r>
              <a:rPr lang="ko-KR" altLang="en-US" b="1" u="sng" dirty="0"/>
              <a:t>실시간 순찰현황 확인</a:t>
            </a:r>
            <a:r>
              <a:rPr lang="ko-KR" altLang="en-US" b="1" dirty="0"/>
              <a:t> 가능 </a:t>
            </a:r>
            <a:r>
              <a:rPr lang="en-US" altLang="ko-KR" b="1" dirty="0"/>
              <a:t>(PC+</a:t>
            </a:r>
            <a:r>
              <a:rPr lang="ko-KR" altLang="en-US" b="1" dirty="0" err="1"/>
              <a:t>스마트폰</a:t>
            </a:r>
            <a:r>
              <a:rPr lang="en-US" altLang="ko-KR" b="1" dirty="0"/>
              <a:t>)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b="1" u="sng" dirty="0"/>
              <a:t>사진촬영</a:t>
            </a:r>
            <a:r>
              <a:rPr lang="en-US" altLang="ko-KR" b="1" u="sng" dirty="0"/>
              <a:t>+</a:t>
            </a:r>
            <a:r>
              <a:rPr lang="ko-KR" altLang="en-US" b="1" u="sng" dirty="0"/>
              <a:t>메모</a:t>
            </a:r>
            <a:r>
              <a:rPr lang="en-US" altLang="ko-KR" b="1" dirty="0"/>
              <a:t> </a:t>
            </a:r>
            <a:r>
              <a:rPr lang="ko-KR" altLang="en-US" b="1" dirty="0"/>
              <a:t>입력으로 정확한 순찰업무 수행</a:t>
            </a:r>
            <a:endParaRPr lang="en-US" altLang="ko-KR" b="1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b="1" dirty="0"/>
              <a:t>PC</a:t>
            </a:r>
            <a:r>
              <a:rPr lang="ko-KR" altLang="en-US" b="1" dirty="0"/>
              <a:t>포맷 </a:t>
            </a:r>
            <a:r>
              <a:rPr lang="en-US" altLang="ko-KR" b="1" dirty="0"/>
              <a:t>or </a:t>
            </a:r>
            <a:r>
              <a:rPr lang="ko-KR" altLang="en-US" b="1" dirty="0"/>
              <a:t>바이러스로 인한 </a:t>
            </a:r>
            <a:r>
              <a:rPr lang="ko-KR" altLang="en-US" b="1" u="sng" dirty="0"/>
              <a:t>순찰데이터 초기화 걱정 </a:t>
            </a:r>
            <a:r>
              <a:rPr lang="en-US" altLang="ko-KR" b="1" u="sng" dirty="0"/>
              <a:t>NO</a:t>
            </a:r>
            <a:r>
              <a:rPr lang="en-US" altLang="ko-KR" b="1" dirty="0"/>
              <a:t>!!!</a:t>
            </a:r>
          </a:p>
        </p:txBody>
      </p:sp>
      <p:pic>
        <p:nvPicPr>
          <p:cNvPr id="8" name="Picture 2" descr="C:\Users\kopas7\Desktop\images\다돈다_20180813_3_수정_제안서_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6"/>
          <a:stretch/>
        </p:blipFill>
        <p:spPr bwMode="auto">
          <a:xfrm>
            <a:off x="6171530" y="857908"/>
            <a:ext cx="2515270" cy="21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132565" y="342291"/>
            <a:ext cx="1534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rgbClr val="303F9F"/>
                </a:solidFill>
                <a:latin typeface="나눔고딕 ExtraBold" pitchFamily="50" charset="-127"/>
                <a:ea typeface="나눔고딕 ExtraBold" pitchFamily="50" charset="-127"/>
              </a:rPr>
              <a:t>(3)</a:t>
            </a:r>
            <a:r>
              <a:rPr lang="ko-KR" altLang="en-US" sz="1600" dirty="0">
                <a:latin typeface="나눔고딕 ExtraBold" pitchFamily="50" charset="-127"/>
                <a:ea typeface="나눔고딕 ExtraBold" pitchFamily="50" charset="-127"/>
              </a:rPr>
              <a:t> 시스템 개요</a:t>
            </a:r>
          </a:p>
        </p:txBody>
      </p:sp>
    </p:spTree>
    <p:extLst>
      <p:ext uri="{BB962C8B-B14F-4D97-AF65-F5344CB8AC3E}">
        <p14:creationId xmlns:p14="http://schemas.microsoft.com/office/powerpoint/2010/main" val="871156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23999" y="526590"/>
            <a:ext cx="4033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3. </a:t>
            </a:r>
            <a:r>
              <a:rPr lang="ko-KR" altLang="en-US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시스템 소개</a:t>
            </a:r>
          </a:p>
        </p:txBody>
      </p:sp>
      <p:cxnSp>
        <p:nvCxnSpPr>
          <p:cNvPr id="22" name="직선 연결선 21"/>
          <p:cNvCxnSpPr/>
          <p:nvPr/>
        </p:nvCxnSpPr>
        <p:spPr>
          <a:xfrm>
            <a:off x="467544" y="989439"/>
            <a:ext cx="8219256" cy="0"/>
          </a:xfrm>
          <a:prstGeom prst="line">
            <a:avLst/>
          </a:prstGeom>
          <a:ln w="38100">
            <a:solidFill>
              <a:srgbClr val="303F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577530" y="588145"/>
            <a:ext cx="1091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rgbClr val="303F9F"/>
                </a:solidFill>
                <a:latin typeface="나눔고딕 ExtraBold" pitchFamily="50" charset="-127"/>
                <a:ea typeface="나눔고딕 ExtraBold" pitchFamily="50" charset="-127"/>
              </a:rPr>
              <a:t>(5)</a:t>
            </a:r>
            <a:r>
              <a:rPr lang="ko-KR" altLang="en-US" sz="1600" dirty="0">
                <a:latin typeface="나눔고딕 ExtraBold" pitchFamily="50" charset="-127"/>
                <a:ea typeface="나눔고딕 ExtraBold" pitchFamily="50" charset="-127"/>
              </a:rPr>
              <a:t> 순서도</a:t>
            </a:r>
          </a:p>
        </p:txBody>
      </p:sp>
      <p:pic>
        <p:nvPicPr>
          <p:cNvPr id="4098" name="Picture 2" descr="C:\Users\kopas7\Desktop\images\다돈다_20180813_3_수정_제안서_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3" y="1641475"/>
            <a:ext cx="7429500" cy="458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672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23999" y="526590"/>
            <a:ext cx="4033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3. </a:t>
            </a:r>
            <a:r>
              <a:rPr lang="ko-KR" altLang="en-US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시스템 소개</a:t>
            </a:r>
          </a:p>
        </p:txBody>
      </p:sp>
      <p:cxnSp>
        <p:nvCxnSpPr>
          <p:cNvPr id="22" name="직선 연결선 21"/>
          <p:cNvCxnSpPr/>
          <p:nvPr/>
        </p:nvCxnSpPr>
        <p:spPr>
          <a:xfrm>
            <a:off x="467544" y="989439"/>
            <a:ext cx="8219256" cy="0"/>
          </a:xfrm>
          <a:prstGeom prst="line">
            <a:avLst/>
          </a:prstGeom>
          <a:ln w="38100">
            <a:solidFill>
              <a:srgbClr val="303F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484633" y="588145"/>
            <a:ext cx="21900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rgbClr val="303F9F"/>
                </a:solidFill>
                <a:latin typeface="나눔고딕 ExtraBold" pitchFamily="50" charset="-127"/>
                <a:ea typeface="나눔고딕 ExtraBold" pitchFamily="50" charset="-127"/>
              </a:rPr>
              <a:t>(6)</a:t>
            </a:r>
            <a:r>
              <a:rPr lang="ko-KR" altLang="en-US" sz="16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err="1">
                <a:latin typeface="나눔고딕 ExtraBold" pitchFamily="50" charset="-127"/>
                <a:ea typeface="나눔고딕 ExtraBold" pitchFamily="50" charset="-127"/>
              </a:rPr>
              <a:t>어플</a:t>
            </a:r>
            <a:r>
              <a:rPr lang="en-US" altLang="ko-KR" sz="1600" dirty="0">
                <a:latin typeface="나눔고딕 ExtraBold" pitchFamily="50" charset="-127"/>
                <a:ea typeface="나눔고딕 ExtraBold" pitchFamily="50" charset="-127"/>
              </a:rPr>
              <a:t>(APP) </a:t>
            </a:r>
            <a:r>
              <a:rPr lang="ko-KR" altLang="en-US" sz="1600" dirty="0">
                <a:latin typeface="나눔고딕 ExtraBold" pitchFamily="50" charset="-127"/>
                <a:ea typeface="나눔고딕 ExtraBold" pitchFamily="50" charset="-127"/>
              </a:rPr>
              <a:t>설명 </a:t>
            </a:r>
            <a:r>
              <a:rPr lang="en-US" altLang="ko-KR" sz="1600" dirty="0">
                <a:latin typeface="나눔고딕 ExtraBold" pitchFamily="50" charset="-127"/>
                <a:ea typeface="나눔고딕 ExtraBold" pitchFamily="50" charset="-127"/>
              </a:rPr>
              <a:t>- 1</a:t>
            </a:r>
            <a:endParaRPr lang="ko-KR" altLang="en-US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5128" name="Picture 8" descr="C:\Users\kopas7\Desktop\images_1\다돈다_20180813_3_수정_제안서_09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5" y="1780309"/>
            <a:ext cx="24003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Users\kopas7\Desktop\images_1\다돈다_20180813_3_수정_제안서_12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468" y="1779309"/>
            <a:ext cx="240030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C:\Users\kopas7\Desktop\images_1\다돈다_20180813_3_수정_제안서_06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785" y="1774546"/>
            <a:ext cx="2390775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127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23999" y="526590"/>
            <a:ext cx="4033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3. </a:t>
            </a:r>
            <a:r>
              <a:rPr lang="ko-KR" altLang="en-US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시스템 소개</a:t>
            </a:r>
          </a:p>
        </p:txBody>
      </p:sp>
      <p:cxnSp>
        <p:nvCxnSpPr>
          <p:cNvPr id="22" name="직선 연결선 21"/>
          <p:cNvCxnSpPr/>
          <p:nvPr/>
        </p:nvCxnSpPr>
        <p:spPr>
          <a:xfrm>
            <a:off x="467544" y="989439"/>
            <a:ext cx="8219256" cy="0"/>
          </a:xfrm>
          <a:prstGeom prst="line">
            <a:avLst/>
          </a:prstGeom>
          <a:ln w="38100">
            <a:solidFill>
              <a:srgbClr val="303F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30" name="Picture 10" descr="C:\Users\kopas7\Desktop\images_1\다돈다_20180813_3_수정_제안서_18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142" y="1705495"/>
            <a:ext cx="24003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C:\Users\kopas7\Desktop\images_1\다돈다_20180813_3_수정_제안서_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575" y="1705495"/>
            <a:ext cx="24003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493259" y="588145"/>
            <a:ext cx="21900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rgbClr val="303F9F"/>
                </a:solidFill>
                <a:latin typeface="나눔고딕 ExtraBold" pitchFamily="50" charset="-127"/>
                <a:ea typeface="나눔고딕 ExtraBold" pitchFamily="50" charset="-127"/>
              </a:rPr>
              <a:t>(6)</a:t>
            </a:r>
            <a:r>
              <a:rPr lang="ko-KR" altLang="en-US" sz="16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err="1">
                <a:latin typeface="나눔고딕 ExtraBold" pitchFamily="50" charset="-127"/>
                <a:ea typeface="나눔고딕 ExtraBold" pitchFamily="50" charset="-127"/>
              </a:rPr>
              <a:t>어플</a:t>
            </a:r>
            <a:r>
              <a:rPr lang="en-US" altLang="ko-KR" sz="1600" dirty="0">
                <a:latin typeface="나눔고딕 ExtraBold" pitchFamily="50" charset="-127"/>
                <a:ea typeface="나눔고딕 ExtraBold" pitchFamily="50" charset="-127"/>
              </a:rPr>
              <a:t>(APP) </a:t>
            </a:r>
            <a:r>
              <a:rPr lang="ko-KR" altLang="en-US" sz="1600" dirty="0">
                <a:latin typeface="나눔고딕 ExtraBold" pitchFamily="50" charset="-127"/>
                <a:ea typeface="나눔고딕 ExtraBold" pitchFamily="50" charset="-127"/>
              </a:rPr>
              <a:t>설명 </a:t>
            </a:r>
            <a:r>
              <a:rPr lang="en-US" altLang="ko-KR" sz="1600" dirty="0">
                <a:latin typeface="나눔고딕 ExtraBold" pitchFamily="50" charset="-127"/>
                <a:ea typeface="나눔고딕 ExtraBold" pitchFamily="50" charset="-127"/>
              </a:rPr>
              <a:t>- 2</a:t>
            </a:r>
            <a:endParaRPr lang="ko-KR" altLang="en-US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6931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그룹 120"/>
          <p:cNvGrpSpPr/>
          <p:nvPr/>
        </p:nvGrpSpPr>
        <p:grpSpPr>
          <a:xfrm>
            <a:off x="102259" y="3364656"/>
            <a:ext cx="8897521" cy="3003322"/>
            <a:chOff x="0" y="3708623"/>
            <a:chExt cx="10693400" cy="3311302"/>
          </a:xfrm>
        </p:grpSpPr>
        <p:pic>
          <p:nvPicPr>
            <p:cNvPr id="115" name="Picture 2" descr="바닦"/>
            <p:cNvPicPr>
              <a:picLocks noChangeAspect="1" noChangeArrowheads="1"/>
            </p:cNvPicPr>
            <p:nvPr/>
          </p:nvPicPr>
          <p:blipFill>
            <a:blip r:embed="rId2" cstate="print"/>
            <a:srcRect t="21182"/>
            <a:stretch>
              <a:fillRect/>
            </a:stretch>
          </p:blipFill>
          <p:spPr bwMode="auto">
            <a:xfrm>
              <a:off x="0" y="3708623"/>
              <a:ext cx="10693400" cy="3311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6" name="직사각형 115"/>
            <p:cNvSpPr/>
            <p:nvPr/>
          </p:nvSpPr>
          <p:spPr>
            <a:xfrm>
              <a:off x="0" y="5544827"/>
              <a:ext cx="10693400" cy="1475098"/>
            </a:xfrm>
            <a:prstGeom prst="rect">
              <a:avLst/>
            </a:prstGeom>
            <a:gradFill>
              <a:gsLst>
                <a:gs pos="0">
                  <a:srgbClr val="6DC2E9">
                    <a:alpha val="0"/>
                  </a:srgbClr>
                </a:gs>
                <a:gs pos="100000">
                  <a:sysClr val="window" lastClr="FFFFFF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239" latinLnBrk="0">
                <a:defRPr/>
              </a:pPr>
              <a:endParaRPr lang="ko-KR" altLang="en-US" sz="1600" kern="0" dirty="0">
                <a:solidFill>
                  <a:prstClr val="white"/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grpSp>
        <p:nvGrpSpPr>
          <p:cNvPr id="117" name="그룹 117"/>
          <p:cNvGrpSpPr/>
          <p:nvPr/>
        </p:nvGrpSpPr>
        <p:grpSpPr>
          <a:xfrm>
            <a:off x="250358" y="1482846"/>
            <a:ext cx="8813200" cy="2950089"/>
            <a:chOff x="0" y="1932177"/>
            <a:chExt cx="10693399" cy="3252610"/>
          </a:xfrm>
        </p:grpSpPr>
        <p:pic>
          <p:nvPicPr>
            <p:cNvPr id="118" name="Picture 5" descr="C:\Users\강세환\Desktop\03.png"/>
            <p:cNvPicPr>
              <a:picLocks noChangeAspect="1" noChangeArrowheads="1"/>
            </p:cNvPicPr>
            <p:nvPr/>
          </p:nvPicPr>
          <p:blipFill>
            <a:blip r:embed="rId3" cstate="print">
              <a:lum bright="30000" contrast="-40000"/>
            </a:blip>
            <a:srcRect/>
            <a:stretch>
              <a:fillRect/>
            </a:stretch>
          </p:blipFill>
          <p:spPr bwMode="auto">
            <a:xfrm>
              <a:off x="582" y="2610581"/>
              <a:ext cx="10692817" cy="2574206"/>
            </a:xfrm>
            <a:prstGeom prst="rect">
              <a:avLst/>
            </a:prstGeom>
            <a:noFill/>
          </p:spPr>
        </p:pic>
        <p:pic>
          <p:nvPicPr>
            <p:cNvPr id="119" name="Picture 7" descr="C:\Users\강세환\Desktop\05.png"/>
            <p:cNvPicPr>
              <a:picLocks noChangeAspect="1" noChangeArrowheads="1"/>
            </p:cNvPicPr>
            <p:nvPr/>
          </p:nvPicPr>
          <p:blipFill>
            <a:blip r:embed="rId4" cstate="print">
              <a:lum bright="30000" contrast="-40000"/>
            </a:blip>
            <a:srcRect r="14127"/>
            <a:stretch>
              <a:fillRect/>
            </a:stretch>
          </p:blipFill>
          <p:spPr bwMode="auto">
            <a:xfrm flipH="1">
              <a:off x="0" y="1932177"/>
              <a:ext cx="3829217" cy="2405457"/>
            </a:xfrm>
            <a:prstGeom prst="rect">
              <a:avLst/>
            </a:prstGeom>
            <a:noFill/>
          </p:spPr>
        </p:pic>
      </p:grpSp>
      <p:grpSp>
        <p:nvGrpSpPr>
          <p:cNvPr id="120" name="그룹 73"/>
          <p:cNvGrpSpPr/>
          <p:nvPr/>
        </p:nvGrpSpPr>
        <p:grpSpPr>
          <a:xfrm>
            <a:off x="1616484" y="1764299"/>
            <a:ext cx="6027414" cy="1572516"/>
            <a:chOff x="1928745" y="1945221"/>
            <a:chExt cx="7048726" cy="1733772"/>
          </a:xfrm>
        </p:grpSpPr>
        <p:grpSp>
          <p:nvGrpSpPr>
            <p:cNvPr id="121" name="그룹 61"/>
            <p:cNvGrpSpPr/>
            <p:nvPr/>
          </p:nvGrpSpPr>
          <p:grpSpPr>
            <a:xfrm>
              <a:off x="1928745" y="1945221"/>
              <a:ext cx="1733776" cy="1733772"/>
              <a:chOff x="5933778" y="2645456"/>
              <a:chExt cx="1234570" cy="1234568"/>
            </a:xfrm>
          </p:grpSpPr>
          <p:sp>
            <p:nvSpPr>
              <p:cNvPr id="130" name="타원 129"/>
              <p:cNvSpPr/>
              <p:nvPr/>
            </p:nvSpPr>
            <p:spPr>
              <a:xfrm>
                <a:off x="5933778" y="2645456"/>
                <a:ext cx="1234570" cy="1234568"/>
              </a:xfrm>
              <a:prstGeom prst="ellipse">
                <a:avLst/>
              </a:prstGeom>
              <a:solidFill>
                <a:srgbClr val="6DC2E9">
                  <a:alpha val="44000"/>
                </a:srgbClr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239" latinLnBrk="0">
                  <a:defRPr/>
                </a:pPr>
                <a:endParaRPr lang="ko-KR" altLang="en-US" sz="12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-웹윤고딕140" pitchFamily="18" charset="-127"/>
                  <a:ea typeface="-웹윤고딕140" pitchFamily="18" charset="-127"/>
                </a:endParaRPr>
              </a:p>
            </p:txBody>
          </p:sp>
          <p:sp>
            <p:nvSpPr>
              <p:cNvPr id="131" name="타원 130"/>
              <p:cNvSpPr/>
              <p:nvPr/>
            </p:nvSpPr>
            <p:spPr>
              <a:xfrm>
                <a:off x="5990928" y="2702606"/>
                <a:ext cx="1120270" cy="1120268"/>
              </a:xfrm>
              <a:prstGeom prst="ellipse">
                <a:avLst/>
              </a:prstGeom>
              <a:solidFill>
                <a:sysClr val="window" lastClr="FFFFFF"/>
              </a:solidFill>
              <a:ln w="6350" cap="flat" cmpd="sng" algn="ctr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indent="-172697" algn="ctr" defTabSz="914239" latinLnBrk="0">
                  <a:buClr>
                    <a:prstClr val="white">
                      <a:lumMod val="65000"/>
                    </a:prstClr>
                  </a:buClr>
                  <a:buSzPct val="80000"/>
                  <a:defRPr/>
                </a:pPr>
                <a:endParaRPr lang="ko-KR" altLang="en-US" sz="1200" kern="0" dirty="0">
                  <a:solidFill>
                    <a:prstClr val="white"/>
                  </a:solidFill>
                  <a:latin typeface="-웹윤고딕140" pitchFamily="18" charset="-127"/>
                  <a:ea typeface="-웹윤고딕140" pitchFamily="18" charset="-127"/>
                </a:endParaRPr>
              </a:p>
            </p:txBody>
          </p:sp>
          <p:sp>
            <p:nvSpPr>
              <p:cNvPr id="132" name="타원 131"/>
              <p:cNvSpPr/>
              <p:nvPr/>
            </p:nvSpPr>
            <p:spPr>
              <a:xfrm>
                <a:off x="6028374" y="2740052"/>
                <a:ext cx="1045378" cy="1045376"/>
              </a:xfrm>
              <a:prstGeom prst="ellipse">
                <a:avLst/>
              </a:prstGeom>
              <a:gradFill>
                <a:gsLst>
                  <a:gs pos="0">
                    <a:srgbClr val="6DC2E9"/>
                  </a:gs>
                  <a:gs pos="100000">
                    <a:srgbClr val="0E97D6"/>
                  </a:gs>
                </a:gsLst>
                <a:lin ang="5400000" scaled="0"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 anchorCtr="0"/>
              <a:lstStyle/>
              <a:p>
                <a:pPr algn="ctr" defTabSz="914239" fontAlgn="base" latinLnBrk="0">
                  <a:defRPr/>
                </a:pPr>
                <a:endParaRPr lang="ko-KR" altLang="en-US" sz="1400" b="1" kern="0" dirty="0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  <p:grpSp>
          <p:nvGrpSpPr>
            <p:cNvPr id="122" name="그룹 65"/>
            <p:cNvGrpSpPr/>
            <p:nvPr/>
          </p:nvGrpSpPr>
          <p:grpSpPr>
            <a:xfrm>
              <a:off x="4586220" y="1945221"/>
              <a:ext cx="1733776" cy="1733772"/>
              <a:chOff x="5933778" y="2645456"/>
              <a:chExt cx="1234570" cy="1234568"/>
            </a:xfrm>
          </p:grpSpPr>
          <p:sp>
            <p:nvSpPr>
              <p:cNvPr id="127" name="타원 126"/>
              <p:cNvSpPr/>
              <p:nvPr/>
            </p:nvSpPr>
            <p:spPr>
              <a:xfrm>
                <a:off x="5933778" y="2645456"/>
                <a:ext cx="1234570" cy="1234568"/>
              </a:xfrm>
              <a:prstGeom prst="ellipse">
                <a:avLst/>
              </a:prstGeom>
              <a:solidFill>
                <a:srgbClr val="6DC2E9">
                  <a:alpha val="44000"/>
                </a:srgbClr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239" latinLnBrk="0">
                  <a:defRPr/>
                </a:pPr>
                <a:endParaRPr lang="ko-KR" altLang="en-US" sz="12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-웹윤고딕140" pitchFamily="18" charset="-127"/>
                  <a:ea typeface="-웹윤고딕140" pitchFamily="18" charset="-127"/>
                </a:endParaRPr>
              </a:p>
            </p:txBody>
          </p:sp>
          <p:sp>
            <p:nvSpPr>
              <p:cNvPr id="128" name="타원 127"/>
              <p:cNvSpPr/>
              <p:nvPr/>
            </p:nvSpPr>
            <p:spPr>
              <a:xfrm>
                <a:off x="5990928" y="2702606"/>
                <a:ext cx="1120270" cy="1120268"/>
              </a:xfrm>
              <a:prstGeom prst="ellipse">
                <a:avLst/>
              </a:prstGeom>
              <a:solidFill>
                <a:sysClr val="window" lastClr="FFFFFF"/>
              </a:solidFill>
              <a:ln w="6350" cap="flat" cmpd="sng" algn="ctr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indent="-172697" algn="ctr" defTabSz="914239" latinLnBrk="0">
                  <a:buClr>
                    <a:prstClr val="white">
                      <a:lumMod val="65000"/>
                    </a:prstClr>
                  </a:buClr>
                  <a:buSzPct val="80000"/>
                  <a:defRPr/>
                </a:pPr>
                <a:endParaRPr lang="ko-KR" altLang="en-US" sz="1200" kern="0" dirty="0">
                  <a:solidFill>
                    <a:prstClr val="white"/>
                  </a:solidFill>
                  <a:latin typeface="-웹윤고딕140" pitchFamily="18" charset="-127"/>
                  <a:ea typeface="-웹윤고딕140" pitchFamily="18" charset="-127"/>
                </a:endParaRPr>
              </a:p>
            </p:txBody>
          </p:sp>
          <p:sp>
            <p:nvSpPr>
              <p:cNvPr id="129" name="타원 128"/>
              <p:cNvSpPr/>
              <p:nvPr/>
            </p:nvSpPr>
            <p:spPr>
              <a:xfrm>
                <a:off x="6027311" y="2736435"/>
                <a:ext cx="1072348" cy="1045376"/>
              </a:xfrm>
              <a:prstGeom prst="ellipse">
                <a:avLst/>
              </a:prstGeom>
              <a:gradFill>
                <a:gsLst>
                  <a:gs pos="0">
                    <a:srgbClr val="6DC2E9"/>
                  </a:gs>
                  <a:gs pos="100000">
                    <a:srgbClr val="0E97D6"/>
                  </a:gs>
                </a:gsLst>
                <a:lin ang="5400000" scaled="0"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 anchorCtr="0"/>
              <a:lstStyle/>
              <a:p>
                <a:pPr algn="ctr" defTabSz="914239" fontAlgn="base" latinLnBrk="0">
                  <a:defRPr/>
                </a:pPr>
                <a:endParaRPr lang="en-US" altLang="ko-KR" sz="1400" b="1" kern="0" dirty="0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  <p:grpSp>
          <p:nvGrpSpPr>
            <p:cNvPr id="123" name="그룹 69"/>
            <p:cNvGrpSpPr/>
            <p:nvPr/>
          </p:nvGrpSpPr>
          <p:grpSpPr>
            <a:xfrm>
              <a:off x="7243695" y="1945221"/>
              <a:ext cx="1733776" cy="1733772"/>
              <a:chOff x="5933778" y="2645456"/>
              <a:chExt cx="1234570" cy="1234568"/>
            </a:xfrm>
          </p:grpSpPr>
          <p:sp>
            <p:nvSpPr>
              <p:cNvPr id="124" name="타원 123"/>
              <p:cNvSpPr/>
              <p:nvPr/>
            </p:nvSpPr>
            <p:spPr>
              <a:xfrm>
                <a:off x="5933778" y="2645456"/>
                <a:ext cx="1234570" cy="1234568"/>
              </a:xfrm>
              <a:prstGeom prst="ellipse">
                <a:avLst/>
              </a:prstGeom>
              <a:solidFill>
                <a:srgbClr val="6DC2E9">
                  <a:alpha val="44000"/>
                </a:srgbClr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239" latinLnBrk="0">
                  <a:defRPr/>
                </a:pPr>
                <a:endParaRPr lang="ko-KR" altLang="en-US" sz="12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-웹윤고딕140" pitchFamily="18" charset="-127"/>
                  <a:ea typeface="-웹윤고딕140" pitchFamily="18" charset="-127"/>
                </a:endParaRPr>
              </a:p>
            </p:txBody>
          </p:sp>
          <p:sp>
            <p:nvSpPr>
              <p:cNvPr id="125" name="타원 124"/>
              <p:cNvSpPr/>
              <p:nvPr/>
            </p:nvSpPr>
            <p:spPr>
              <a:xfrm>
                <a:off x="5990928" y="2702606"/>
                <a:ext cx="1120270" cy="1120268"/>
              </a:xfrm>
              <a:prstGeom prst="ellipse">
                <a:avLst/>
              </a:prstGeom>
              <a:solidFill>
                <a:sysClr val="window" lastClr="FFFFFF"/>
              </a:solidFill>
              <a:ln w="6350" cap="flat" cmpd="sng" algn="ctr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indent="-172697" algn="ctr" defTabSz="914239" latinLnBrk="0">
                  <a:buClr>
                    <a:prstClr val="white">
                      <a:lumMod val="65000"/>
                    </a:prstClr>
                  </a:buClr>
                  <a:buSzPct val="80000"/>
                  <a:defRPr/>
                </a:pPr>
                <a:endParaRPr lang="ko-KR" altLang="en-US" sz="1200" kern="0" dirty="0">
                  <a:solidFill>
                    <a:prstClr val="white"/>
                  </a:solidFill>
                  <a:latin typeface="-웹윤고딕140" pitchFamily="18" charset="-127"/>
                  <a:ea typeface="-웹윤고딕140" pitchFamily="18" charset="-127"/>
                </a:endParaRPr>
              </a:p>
            </p:txBody>
          </p:sp>
          <p:sp>
            <p:nvSpPr>
              <p:cNvPr id="126" name="타원 125"/>
              <p:cNvSpPr/>
              <p:nvPr/>
            </p:nvSpPr>
            <p:spPr>
              <a:xfrm>
                <a:off x="6028374" y="2740052"/>
                <a:ext cx="1045378" cy="1045376"/>
              </a:xfrm>
              <a:prstGeom prst="ellipse">
                <a:avLst/>
              </a:prstGeom>
              <a:gradFill>
                <a:gsLst>
                  <a:gs pos="0">
                    <a:srgbClr val="6DC2E9"/>
                  </a:gs>
                  <a:gs pos="100000">
                    <a:srgbClr val="0E97D6"/>
                  </a:gs>
                </a:gsLst>
                <a:lin ang="5400000" scaled="0"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 anchorCtr="0"/>
              <a:lstStyle/>
              <a:p>
                <a:pPr algn="ctr" defTabSz="914239" fontAlgn="base" latinLnBrk="0">
                  <a:defRPr/>
                </a:pPr>
                <a:endParaRPr lang="en-US" altLang="ko-KR" sz="1400" b="1" kern="0" dirty="0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pic>
        <p:nvPicPr>
          <p:cNvPr id="133" name="Picture 2" descr="C:\Users\강세환\Desktop\temp\ar.pn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 rot="16200000">
            <a:off x="4123770" y="3046948"/>
            <a:ext cx="1012844" cy="2298218"/>
          </a:xfrm>
          <a:prstGeom prst="rect">
            <a:avLst/>
          </a:prstGeom>
          <a:noFill/>
        </p:spPr>
      </p:pic>
      <p:grpSp>
        <p:nvGrpSpPr>
          <p:cNvPr id="134" name="그룹 97"/>
          <p:cNvGrpSpPr/>
          <p:nvPr/>
        </p:nvGrpSpPr>
        <p:grpSpPr>
          <a:xfrm rot="16200000">
            <a:off x="3701161" y="-764126"/>
            <a:ext cx="1858062" cy="6634607"/>
            <a:chOff x="384175" y="14634"/>
            <a:chExt cx="9912353" cy="5357934"/>
          </a:xfrm>
        </p:grpSpPr>
        <p:sp>
          <p:nvSpPr>
            <p:cNvPr id="135" name="왼쪽 대괄호 134"/>
            <p:cNvSpPr/>
            <p:nvPr/>
          </p:nvSpPr>
          <p:spPr>
            <a:xfrm rot="5400000">
              <a:off x="5252664" y="-4853852"/>
              <a:ext cx="175377" cy="9912350"/>
            </a:xfrm>
            <a:prstGeom prst="leftBracket">
              <a:avLst>
                <a:gd name="adj" fmla="val 0"/>
              </a:avLst>
            </a:prstGeom>
            <a:noFill/>
            <a:ln w="38100" cap="flat" cmpd="sng" algn="ctr">
              <a:solidFill>
                <a:srgbClr val="90CEF4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239" latinLnBrk="0">
                <a:defRPr/>
              </a:pPr>
              <a:endParaRPr lang="ko-KR" altLang="en-US" sz="1600" kern="0" dirty="0">
                <a:solidFill>
                  <a:prstClr val="black"/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  <p:sp>
          <p:nvSpPr>
            <p:cNvPr id="136" name="왼쪽 대괄호 135"/>
            <p:cNvSpPr/>
            <p:nvPr/>
          </p:nvSpPr>
          <p:spPr>
            <a:xfrm rot="16200000" flipV="1">
              <a:off x="5252661" y="328705"/>
              <a:ext cx="175377" cy="9912350"/>
            </a:xfrm>
            <a:prstGeom prst="leftBracket">
              <a:avLst>
                <a:gd name="adj" fmla="val 0"/>
              </a:avLst>
            </a:prstGeom>
            <a:noFill/>
            <a:ln w="38100" cap="flat" cmpd="sng" algn="ctr">
              <a:solidFill>
                <a:srgbClr val="90CEF4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239" latinLnBrk="0">
                <a:defRPr/>
              </a:pPr>
              <a:endParaRPr lang="ko-KR" altLang="en-US" sz="1600" kern="0" dirty="0">
                <a:solidFill>
                  <a:prstClr val="black"/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pic>
        <p:nvPicPr>
          <p:cNvPr id="137" name="Picture 3" descr="C:\Users\jk\Documents\네이트온 받은 파일\psd소스(홈페이지_아사달)\이미지12.png"/>
          <p:cNvPicPr>
            <a:picLocks noChangeAspect="1" noChangeArrowheads="1"/>
          </p:cNvPicPr>
          <p:nvPr/>
        </p:nvPicPr>
        <p:blipFill>
          <a:blip r:embed="rId6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3388448" y="3548882"/>
            <a:ext cx="1994176" cy="2296611"/>
          </a:xfrm>
          <a:prstGeom prst="rect">
            <a:avLst/>
          </a:prstGeom>
          <a:noFill/>
        </p:spPr>
      </p:pic>
      <p:grpSp>
        <p:nvGrpSpPr>
          <p:cNvPr id="138" name="그룹 109"/>
          <p:cNvGrpSpPr/>
          <p:nvPr/>
        </p:nvGrpSpPr>
        <p:grpSpPr>
          <a:xfrm>
            <a:off x="386703" y="4326751"/>
            <a:ext cx="3319871" cy="2041227"/>
            <a:chOff x="384175" y="4662517"/>
            <a:chExt cx="3882405" cy="2250547"/>
          </a:xfrm>
        </p:grpSpPr>
        <p:sp>
          <p:nvSpPr>
            <p:cNvPr id="139" name="오각형 138"/>
            <p:cNvSpPr/>
            <p:nvPr/>
          </p:nvSpPr>
          <p:spPr>
            <a:xfrm>
              <a:off x="384175" y="4662517"/>
              <a:ext cx="3882405" cy="2250547"/>
            </a:xfrm>
            <a:prstGeom prst="homePlate">
              <a:avLst/>
            </a:prstGeom>
            <a:solidFill>
              <a:sysClr val="window" lastClr="FFFFFF">
                <a:lumMod val="75000"/>
                <a:alpha val="28000"/>
              </a:sysClr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914239" latinLnBrk="0">
                <a:defRPr/>
              </a:pPr>
              <a:endParaRPr lang="ko-KR" altLang="en-US" sz="1000" kern="0" dirty="0">
                <a:solidFill>
                  <a:prstClr val="white"/>
                </a:solidFill>
                <a:latin typeface="-웹윤고딕140" pitchFamily="18" charset="-127"/>
                <a:ea typeface="-웹윤고딕140" pitchFamily="18" charset="-127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874582" y="5311874"/>
              <a:ext cx="3319989" cy="15128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marL="83473" lvl="1" indent="-83473" defTabSz="914239" eaLnBrk="0" latinLnBrk="0" hangingPunct="0">
                <a:lnSpc>
                  <a:spcPct val="150000"/>
                </a:lnSpc>
                <a:spcAft>
                  <a:spcPts val="210"/>
                </a:spcAft>
                <a:buSzPct val="100000"/>
                <a:buFont typeface="Wingdings" pitchFamily="2" charset="2"/>
                <a:buChar char="§"/>
                <a:defRPr/>
              </a:pPr>
              <a:r>
                <a:rPr lang="ko-KR" alt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</a:t>
              </a:r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37</a:t>
              </a:r>
              <a:r>
                <a:rPr lang="ko-KR" alt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년 순찰시스템 관련 기술력</a:t>
              </a:r>
              <a:endPara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  <a:p>
              <a:pPr marL="83473" lvl="1" indent="-83473" defTabSz="914239" eaLnBrk="0" latinLnBrk="0" hangingPunct="0">
                <a:lnSpc>
                  <a:spcPct val="150000"/>
                </a:lnSpc>
                <a:spcAft>
                  <a:spcPts val="210"/>
                </a:spcAft>
                <a:buSzPct val="100000"/>
                <a:buFont typeface="Wingdings" pitchFamily="2" charset="2"/>
                <a:buChar char="§"/>
                <a:defRPr/>
              </a:pPr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PC + </a:t>
              </a:r>
              <a:r>
                <a:rPr lang="ko-KR" altLang="en-US" sz="11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스마트폰</a:t>
              </a:r>
              <a:r>
                <a:rPr lang="ko-KR" alt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어디서나 사용 가능</a:t>
              </a:r>
              <a:endPara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  <a:p>
              <a:pPr marL="83473" lvl="1" indent="-83473" defTabSz="914239" eaLnBrk="0" latinLnBrk="0" hangingPunct="0">
                <a:lnSpc>
                  <a:spcPct val="150000"/>
                </a:lnSpc>
                <a:spcAft>
                  <a:spcPts val="210"/>
                </a:spcAft>
                <a:buSzPct val="100000"/>
                <a:buFont typeface="Wingdings" pitchFamily="2" charset="2"/>
                <a:buChar char="§"/>
                <a:defRPr/>
              </a:pPr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</a:t>
              </a:r>
              <a:r>
                <a:rPr lang="ko-KR" alt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실시간 순찰 관리 시스템</a:t>
              </a:r>
              <a:endPara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  <a:p>
              <a:pPr marL="83473" lvl="1" indent="-83473" defTabSz="914239" eaLnBrk="0" latinLnBrk="0" hangingPunct="0">
                <a:lnSpc>
                  <a:spcPct val="150000"/>
                </a:lnSpc>
                <a:spcAft>
                  <a:spcPts val="210"/>
                </a:spcAft>
                <a:buSzPct val="100000"/>
                <a:buFont typeface="Wingdings" pitchFamily="2" charset="2"/>
                <a:buChar char="§"/>
                <a:defRPr/>
              </a:pPr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</a:t>
              </a:r>
              <a:r>
                <a:rPr lang="ko-KR" altLang="en-US" sz="11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순찰시</a:t>
              </a:r>
              <a:r>
                <a:rPr lang="ko-KR" alt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현장사진 촬영</a:t>
              </a:r>
              <a:endPara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  <a:p>
              <a:pPr marL="83473" lvl="1" indent="-83473" defTabSz="914239" eaLnBrk="0" latinLnBrk="0" hangingPunct="0">
                <a:lnSpc>
                  <a:spcPct val="150000"/>
                </a:lnSpc>
                <a:spcAft>
                  <a:spcPts val="210"/>
                </a:spcAft>
                <a:buSzPct val="100000"/>
                <a:buFont typeface="Wingdings" pitchFamily="2" charset="2"/>
                <a:buChar char="§"/>
                <a:defRPr/>
              </a:pPr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</a:t>
              </a:r>
              <a:r>
                <a:rPr lang="ko-KR" altLang="en-US" sz="11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순찰시</a:t>
              </a:r>
              <a:r>
                <a:rPr lang="ko-KR" alt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현장 상황 메모 및 공유</a:t>
              </a:r>
              <a:endPara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grpSp>
          <p:nvGrpSpPr>
            <p:cNvPr id="141" name="그룹 108"/>
            <p:cNvGrpSpPr/>
            <p:nvPr/>
          </p:nvGrpSpPr>
          <p:grpSpPr>
            <a:xfrm>
              <a:off x="384175" y="4846972"/>
              <a:ext cx="3470275" cy="396044"/>
              <a:chOff x="384176" y="4824747"/>
              <a:chExt cx="3440913" cy="396044"/>
            </a:xfrm>
          </p:grpSpPr>
          <p:sp>
            <p:nvSpPr>
              <p:cNvPr id="142" name="직사각형 141"/>
              <p:cNvSpPr/>
              <p:nvPr/>
            </p:nvSpPr>
            <p:spPr>
              <a:xfrm>
                <a:off x="384176" y="4824747"/>
                <a:ext cx="3054350" cy="396044"/>
              </a:xfrm>
              <a:prstGeom prst="rect">
                <a:avLst/>
              </a:prstGeom>
              <a:solidFill>
                <a:srgbClr val="6DC2E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239" latinLnBrk="0">
                  <a:defRPr/>
                </a:pPr>
                <a:endParaRPr lang="ko-KR" altLang="en-US" sz="1600" kern="0" dirty="0">
                  <a:solidFill>
                    <a:prstClr val="white"/>
                  </a:solidFill>
                  <a:latin typeface="-웹윤고딕130" pitchFamily="18" charset="-127"/>
                  <a:ea typeface="-웹윤고딕130" pitchFamily="18" charset="-127"/>
                </a:endParaRPr>
              </a:p>
            </p:txBody>
          </p:sp>
          <p:sp>
            <p:nvSpPr>
              <p:cNvPr id="144" name="직각 삼각형 143"/>
              <p:cNvSpPr/>
              <p:nvPr/>
            </p:nvSpPr>
            <p:spPr>
              <a:xfrm>
                <a:off x="3438488" y="4824747"/>
                <a:ext cx="386601" cy="396044"/>
              </a:xfrm>
              <a:prstGeom prst="rtTriangle">
                <a:avLst/>
              </a:prstGeom>
              <a:solidFill>
                <a:srgbClr val="6DC2E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239" latinLnBrk="0">
                  <a:defRPr/>
                </a:pPr>
                <a:endParaRPr lang="ko-KR" altLang="en-US" sz="1600" kern="0" dirty="0">
                  <a:solidFill>
                    <a:prstClr val="white"/>
                  </a:solidFill>
                  <a:latin typeface="-웹윤고딕130" pitchFamily="18" charset="-127"/>
                  <a:ea typeface="-웹윤고딕130" pitchFamily="18" charset="-127"/>
                </a:endParaRPr>
              </a:p>
            </p:txBody>
          </p:sp>
        </p:grpSp>
      </p:grpSp>
      <p:pic>
        <p:nvPicPr>
          <p:cNvPr id="145" name="그림 144" descr="Run_9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250358" y="4246679"/>
            <a:ext cx="619109" cy="656674"/>
          </a:xfrm>
          <a:prstGeom prst="rect">
            <a:avLst/>
          </a:prstGeom>
        </p:spPr>
      </p:pic>
      <p:grpSp>
        <p:nvGrpSpPr>
          <p:cNvPr id="146" name="그룹 110"/>
          <p:cNvGrpSpPr/>
          <p:nvPr/>
        </p:nvGrpSpPr>
        <p:grpSpPr>
          <a:xfrm flipH="1">
            <a:off x="5542949" y="4326751"/>
            <a:ext cx="3319872" cy="2041226"/>
            <a:chOff x="384175" y="4662518"/>
            <a:chExt cx="3882406" cy="2250546"/>
          </a:xfrm>
        </p:grpSpPr>
        <p:sp>
          <p:nvSpPr>
            <p:cNvPr id="147" name="오각형 146"/>
            <p:cNvSpPr/>
            <p:nvPr/>
          </p:nvSpPr>
          <p:spPr>
            <a:xfrm>
              <a:off x="384176" y="4662518"/>
              <a:ext cx="3882405" cy="2250546"/>
            </a:xfrm>
            <a:prstGeom prst="homePlate">
              <a:avLst/>
            </a:prstGeom>
            <a:solidFill>
              <a:sysClr val="window" lastClr="FFFFFF">
                <a:lumMod val="75000"/>
                <a:alpha val="28000"/>
              </a:sysClr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914239" latinLnBrk="0">
                <a:defRPr/>
              </a:pPr>
              <a:endParaRPr lang="ko-KR" altLang="en-US" sz="1000" kern="0" dirty="0">
                <a:solidFill>
                  <a:prstClr val="white"/>
                </a:solidFill>
                <a:latin typeface="-웹윤고딕140" pitchFamily="18" charset="-127"/>
                <a:ea typeface="-웹윤고딕140" pitchFamily="18" charset="-127"/>
              </a:endParaRPr>
            </a:p>
          </p:txBody>
        </p:sp>
        <p:grpSp>
          <p:nvGrpSpPr>
            <p:cNvPr id="149" name="그룹 113"/>
            <p:cNvGrpSpPr/>
            <p:nvPr/>
          </p:nvGrpSpPr>
          <p:grpSpPr>
            <a:xfrm>
              <a:off x="384175" y="4846972"/>
              <a:ext cx="3470275" cy="396044"/>
              <a:chOff x="384176" y="4824747"/>
              <a:chExt cx="3440913" cy="396044"/>
            </a:xfrm>
          </p:grpSpPr>
          <p:sp>
            <p:nvSpPr>
              <p:cNvPr id="150" name="직사각형 149"/>
              <p:cNvSpPr/>
              <p:nvPr/>
            </p:nvSpPr>
            <p:spPr>
              <a:xfrm>
                <a:off x="384176" y="4824747"/>
                <a:ext cx="3054350" cy="396044"/>
              </a:xfrm>
              <a:prstGeom prst="rect">
                <a:avLst/>
              </a:prstGeom>
              <a:solidFill>
                <a:srgbClr val="6DC2E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239" latinLnBrk="0">
                  <a:defRPr/>
                </a:pPr>
                <a:endParaRPr lang="ko-KR" altLang="en-US" sz="1600" kern="0" dirty="0">
                  <a:solidFill>
                    <a:prstClr val="white"/>
                  </a:solidFill>
                  <a:latin typeface="-웹윤고딕130" pitchFamily="18" charset="-127"/>
                  <a:ea typeface="-웹윤고딕130" pitchFamily="18" charset="-127"/>
                </a:endParaRPr>
              </a:p>
            </p:txBody>
          </p:sp>
          <p:sp>
            <p:nvSpPr>
              <p:cNvPr id="152" name="직각 삼각형 151"/>
              <p:cNvSpPr/>
              <p:nvPr/>
            </p:nvSpPr>
            <p:spPr>
              <a:xfrm>
                <a:off x="3438488" y="4824747"/>
                <a:ext cx="386601" cy="396044"/>
              </a:xfrm>
              <a:prstGeom prst="rtTriangle">
                <a:avLst/>
              </a:prstGeom>
              <a:solidFill>
                <a:srgbClr val="6DC2E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239" latinLnBrk="0">
                  <a:defRPr/>
                </a:pPr>
                <a:endParaRPr lang="ko-KR" altLang="en-US" sz="1600" kern="0" dirty="0">
                  <a:solidFill>
                    <a:prstClr val="white"/>
                  </a:solidFill>
                  <a:latin typeface="-웹윤고딕130" pitchFamily="18" charset="-127"/>
                  <a:ea typeface="-웹윤고딕130" pitchFamily="18" charset="-127"/>
                </a:endParaRPr>
              </a:p>
            </p:txBody>
          </p:sp>
        </p:grpSp>
      </p:grpSp>
      <p:pic>
        <p:nvPicPr>
          <p:cNvPr id="153" name="Picture 32" descr="C:\Users\강세환\Desktop\새 폴더\My-Network-Places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8269448" y="4245479"/>
            <a:ext cx="629333" cy="65787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859111" y="2278289"/>
            <a:ext cx="1016206" cy="530386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순찰업무</a:t>
            </a:r>
            <a:endParaRPr lang="en-US" altLang="ko-KR" sz="14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보안강화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049901" y="2261183"/>
            <a:ext cx="1226823" cy="511818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실시간</a:t>
            </a:r>
            <a:endParaRPr lang="en-US" altLang="ko-KR" sz="14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순찰관리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6297372" y="2177170"/>
            <a:ext cx="1226823" cy="727261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생산적인</a:t>
            </a:r>
            <a:endParaRPr lang="en-US" altLang="ko-KR" sz="14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순찰업무</a:t>
            </a:r>
            <a:endParaRPr lang="en-US" altLang="ko-KR" sz="14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유도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14666" y="4519458"/>
            <a:ext cx="2070783" cy="265597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r>
              <a:rPr lang="ko-KR" altLang="en-US" sz="1200" b="1" dirty="0" err="1">
                <a:solidFill>
                  <a:schemeClr val="bg1"/>
                </a:solidFill>
              </a:rPr>
              <a:t>다돈다</a:t>
            </a:r>
            <a:r>
              <a:rPr lang="ko-KR" altLang="en-US" sz="1200" b="1" dirty="0">
                <a:solidFill>
                  <a:schemeClr val="bg1"/>
                </a:solidFill>
              </a:rPr>
              <a:t> 순찰시스템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780323" y="4506547"/>
            <a:ext cx="2070783" cy="307066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</a:rPr>
              <a:t>시스템 연계</a:t>
            </a:r>
          </a:p>
        </p:txBody>
      </p:sp>
      <p:grpSp>
        <p:nvGrpSpPr>
          <p:cNvPr id="57" name="그룹 56"/>
          <p:cNvGrpSpPr/>
          <p:nvPr/>
        </p:nvGrpSpPr>
        <p:grpSpPr>
          <a:xfrm>
            <a:off x="263974" y="1259195"/>
            <a:ext cx="2605788" cy="307066"/>
            <a:chOff x="240652" y="1388321"/>
            <a:chExt cx="3047324" cy="338554"/>
          </a:xfrm>
        </p:grpSpPr>
        <p:sp>
          <p:nvSpPr>
            <p:cNvPr id="58" name="TextBox 57"/>
            <p:cNvSpPr txBox="1"/>
            <p:nvPr/>
          </p:nvSpPr>
          <p:spPr bwMode="auto">
            <a:xfrm>
              <a:off x="652506" y="1388321"/>
              <a:ext cx="263547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ko-KR" sz="1400" b="1" dirty="0">
                  <a:latin typeface="맑은 고딕"/>
                  <a:ea typeface="맑은 고딕"/>
                </a:rPr>
                <a:t> </a:t>
              </a:r>
              <a:r>
                <a:rPr lang="ko-KR" altLang="en-US" sz="1400" b="1" dirty="0">
                  <a:latin typeface="맑은 고딕"/>
                  <a:ea typeface="맑은 고딕"/>
                </a:rPr>
                <a:t>제안의 목적</a:t>
              </a:r>
              <a:endParaRPr lang="ko-KR" altLang="en-US" sz="1400" b="1" dirty="0">
                <a:latin typeface="+mn-ea"/>
              </a:endParaRPr>
            </a:p>
          </p:txBody>
        </p:sp>
        <p:pic>
          <p:nvPicPr>
            <p:cNvPr id="59" name="Picture 3" descr="C:\Users\ar\Documents\네이트온 받은 파일\png\1294992702_file_edit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40652" y="1388321"/>
              <a:ext cx="338554" cy="338554"/>
            </a:xfrm>
            <a:prstGeom prst="rect">
              <a:avLst/>
            </a:prstGeom>
            <a:noFill/>
          </p:spPr>
        </p:pic>
      </p:grpSp>
      <p:grpSp>
        <p:nvGrpSpPr>
          <p:cNvPr id="60" name="그룹 59"/>
          <p:cNvGrpSpPr/>
          <p:nvPr/>
        </p:nvGrpSpPr>
        <p:grpSpPr>
          <a:xfrm>
            <a:off x="258399" y="3938317"/>
            <a:ext cx="2605788" cy="307066"/>
            <a:chOff x="240652" y="1388321"/>
            <a:chExt cx="3047324" cy="338554"/>
          </a:xfrm>
        </p:grpSpPr>
        <p:sp>
          <p:nvSpPr>
            <p:cNvPr id="61" name="TextBox 60"/>
            <p:cNvSpPr txBox="1"/>
            <p:nvPr/>
          </p:nvSpPr>
          <p:spPr bwMode="auto">
            <a:xfrm>
              <a:off x="652506" y="1388321"/>
              <a:ext cx="263547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sz="1400" b="1" dirty="0">
                  <a:latin typeface="맑은 고딕"/>
                  <a:ea typeface="맑은 고딕"/>
                </a:rPr>
                <a:t>제안의 범위</a:t>
              </a:r>
              <a:endParaRPr lang="ko-KR" altLang="en-US" sz="1400" b="1" dirty="0">
                <a:latin typeface="+mn-ea"/>
              </a:endParaRPr>
            </a:p>
          </p:txBody>
        </p:sp>
        <p:pic>
          <p:nvPicPr>
            <p:cNvPr id="62" name="Picture 3" descr="C:\Users\ar\Documents\네이트온 받은 파일\png\1294992702_file_edit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40652" y="1388321"/>
              <a:ext cx="338554" cy="338554"/>
            </a:xfrm>
            <a:prstGeom prst="rect">
              <a:avLst/>
            </a:prstGeom>
            <a:noFill/>
          </p:spPr>
        </p:pic>
      </p:grpSp>
      <p:sp>
        <p:nvSpPr>
          <p:cNvPr id="67" name="TextBox 66"/>
          <p:cNvSpPr txBox="1"/>
          <p:nvPr/>
        </p:nvSpPr>
        <p:spPr>
          <a:xfrm>
            <a:off x="423999" y="526590"/>
            <a:ext cx="4033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4. </a:t>
            </a:r>
            <a:r>
              <a:rPr lang="ko-KR" altLang="en-US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제안 내용</a:t>
            </a:r>
          </a:p>
        </p:txBody>
      </p:sp>
      <p:cxnSp>
        <p:nvCxnSpPr>
          <p:cNvPr id="68" name="직선 연결선 67"/>
          <p:cNvCxnSpPr/>
          <p:nvPr/>
        </p:nvCxnSpPr>
        <p:spPr>
          <a:xfrm>
            <a:off x="467544" y="989439"/>
            <a:ext cx="8219256" cy="0"/>
          </a:xfrm>
          <a:prstGeom prst="line">
            <a:avLst/>
          </a:prstGeom>
          <a:ln w="38100">
            <a:solidFill>
              <a:srgbClr val="303F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652269" y="588145"/>
            <a:ext cx="2034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rgbClr val="303F9F"/>
                </a:solidFill>
                <a:latin typeface="나눔고딕 ExtraBold" pitchFamily="50" charset="-127"/>
                <a:ea typeface="나눔고딕 ExtraBold" pitchFamily="50" charset="-127"/>
              </a:rPr>
              <a:t>(1)</a:t>
            </a:r>
            <a:r>
              <a:rPr lang="ko-KR" altLang="en-US" sz="1600" dirty="0">
                <a:latin typeface="나눔고딕 ExtraBold" pitchFamily="50" charset="-127"/>
                <a:ea typeface="나눔고딕 ExtraBold" pitchFamily="50" charset="-127"/>
              </a:rPr>
              <a:t> 제안 목적 및 범위</a:t>
            </a:r>
          </a:p>
        </p:txBody>
      </p:sp>
      <p:sp>
        <p:nvSpPr>
          <p:cNvPr id="55" name="TextBox 54"/>
          <p:cNvSpPr txBox="1"/>
          <p:nvPr/>
        </p:nvSpPr>
        <p:spPr bwMode="auto">
          <a:xfrm flipH="1">
            <a:off x="6562307" y="4897069"/>
            <a:ext cx="2300512" cy="1372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83473" lvl="1" indent="-83473" defTabSz="914239" eaLnBrk="0" latinLnBrk="0" hangingPunct="0">
              <a:lnSpc>
                <a:spcPct val="150000"/>
              </a:lnSpc>
              <a:spcAft>
                <a:spcPts val="210"/>
              </a:spcAft>
              <a:buSzPct val="100000"/>
              <a:buFont typeface="Wingdings" pitchFamily="2" charset="2"/>
              <a:buChar char="§"/>
              <a:defRPr/>
            </a:pP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클라우드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시스템 적용</a:t>
            </a:r>
            <a:endParaRPr lang="en-US" altLang="ko-KR" sz="11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83473" lvl="1" indent="-83473" defTabSz="914239" eaLnBrk="0" latinLnBrk="0" hangingPunct="0">
              <a:lnSpc>
                <a:spcPct val="150000"/>
              </a:lnSpc>
              <a:spcAft>
                <a:spcPts val="210"/>
              </a:spcAft>
              <a:buSzPct val="100000"/>
              <a:buFont typeface="Wingdings" pitchFamily="2" charset="2"/>
              <a:buChar char="§"/>
              <a:defRPr/>
            </a:pPr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PC + </a:t>
            </a:r>
            <a:r>
              <a:rPr lang="ko-KR" altLang="en-US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스마트폰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어디서나 사용</a:t>
            </a:r>
            <a:endParaRPr lang="en-US" altLang="ko-KR" sz="11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83473" lvl="1" indent="-83473" defTabSz="914239" eaLnBrk="0" latinLnBrk="0" hangingPunct="0">
              <a:lnSpc>
                <a:spcPct val="150000"/>
              </a:lnSpc>
              <a:spcAft>
                <a:spcPts val="210"/>
              </a:spcAft>
              <a:buSzPct val="100000"/>
              <a:buFont typeface="Wingdings" pitchFamily="2" charset="2"/>
              <a:buChar char="§"/>
              <a:defRPr/>
            </a:pPr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PC 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포맷 걱정 </a:t>
            </a:r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NO!!!</a:t>
            </a:r>
          </a:p>
          <a:p>
            <a:pPr marL="83473" lvl="1" indent="-83473" defTabSz="914239" eaLnBrk="0" latinLnBrk="0" hangingPunct="0">
              <a:lnSpc>
                <a:spcPct val="150000"/>
              </a:lnSpc>
              <a:spcAft>
                <a:spcPts val="210"/>
              </a:spcAft>
              <a:buSzPct val="100000"/>
              <a:buFont typeface="Wingdings" pitchFamily="2" charset="2"/>
              <a:buChar char="§"/>
              <a:defRPr/>
            </a:pPr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PC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교체 할 때마다 재설정 </a:t>
            </a:r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NO!!!</a:t>
            </a:r>
          </a:p>
          <a:p>
            <a:pPr marL="83473" lvl="1" indent="-83473" defTabSz="914239" eaLnBrk="0" latinLnBrk="0" hangingPunct="0">
              <a:lnSpc>
                <a:spcPct val="150000"/>
              </a:lnSpc>
              <a:spcAft>
                <a:spcPts val="210"/>
              </a:spcAft>
              <a:buSzPct val="100000"/>
              <a:buFont typeface="Wingdings" pitchFamily="2" charset="2"/>
              <a:buChar char="§"/>
              <a:defRPr/>
            </a:pPr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순찰기록 조작 및 허위보고 </a:t>
            </a:r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NO!!!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70188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C:\Users\KANG\Desktop\회사소개서_제안서\이미지\serv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9574" y="4506625"/>
            <a:ext cx="521273" cy="552902"/>
          </a:xfrm>
          <a:prstGeom prst="rect">
            <a:avLst/>
          </a:prstGeom>
          <a:noFill/>
        </p:spPr>
      </p:pic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5484" y="2514651"/>
            <a:ext cx="993677" cy="11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이등변 삼각형 11"/>
          <p:cNvSpPr/>
          <p:nvPr/>
        </p:nvSpPr>
        <p:spPr>
          <a:xfrm rot="5400000">
            <a:off x="5905340" y="3246033"/>
            <a:ext cx="1833319" cy="1340970"/>
          </a:xfrm>
          <a:prstGeom prst="triangle">
            <a:avLst/>
          </a:prstGeom>
          <a:solidFill>
            <a:srgbClr val="DCF1FD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2688133" y="3837344"/>
            <a:ext cx="3298187" cy="547693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402185" y="2017213"/>
            <a:ext cx="3571323" cy="4179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72" y="3796336"/>
            <a:ext cx="1323853" cy="2832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그룹 16"/>
          <p:cNvGrpSpPr/>
          <p:nvPr/>
        </p:nvGrpSpPr>
        <p:grpSpPr>
          <a:xfrm>
            <a:off x="297226" y="1259195"/>
            <a:ext cx="3435189" cy="307066"/>
            <a:chOff x="240652" y="1388321"/>
            <a:chExt cx="3372532" cy="338554"/>
          </a:xfrm>
        </p:grpSpPr>
        <p:sp>
          <p:nvSpPr>
            <p:cNvPr id="37" name="TextBox 36"/>
            <p:cNvSpPr txBox="1"/>
            <p:nvPr/>
          </p:nvSpPr>
          <p:spPr bwMode="auto">
            <a:xfrm>
              <a:off x="652506" y="1388322"/>
              <a:ext cx="2960678" cy="3054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sz="1200" b="1" dirty="0" err="1">
                  <a:latin typeface="맑은 고딕"/>
                  <a:ea typeface="맑은 고딕"/>
                </a:rPr>
                <a:t>다돈다</a:t>
              </a:r>
              <a:r>
                <a:rPr lang="ko-KR" altLang="en-US" sz="1200" b="1" dirty="0">
                  <a:latin typeface="맑은 고딕"/>
                  <a:ea typeface="맑은 고딕"/>
                </a:rPr>
                <a:t> 순찰시스템 도입 관련 기대효과</a:t>
              </a:r>
              <a:endParaRPr lang="ko-KR" altLang="en-US" sz="1200" b="1" dirty="0">
                <a:latin typeface="+mn-ea"/>
              </a:endParaRPr>
            </a:p>
          </p:txBody>
        </p:sp>
        <p:pic>
          <p:nvPicPr>
            <p:cNvPr id="155" name="Picture 3" descr="C:\Users\ar\Documents\네이트온 받은 파일\png\1294992702_file_edit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40652" y="1388321"/>
              <a:ext cx="338554" cy="338554"/>
            </a:xfrm>
            <a:prstGeom prst="rect">
              <a:avLst/>
            </a:prstGeom>
            <a:noFill/>
          </p:spPr>
        </p:pic>
      </p:grpSp>
      <p:grpSp>
        <p:nvGrpSpPr>
          <p:cNvPr id="57" name="그룹 54"/>
          <p:cNvGrpSpPr>
            <a:grpSpLocks/>
          </p:cNvGrpSpPr>
          <p:nvPr/>
        </p:nvGrpSpPr>
        <p:grpSpPr bwMode="auto">
          <a:xfrm>
            <a:off x="494546" y="2180490"/>
            <a:ext cx="1704490" cy="1866045"/>
            <a:chOff x="1845326" y="3453222"/>
            <a:chExt cx="2139413" cy="2142747"/>
          </a:xfrm>
        </p:grpSpPr>
        <p:sp>
          <p:nvSpPr>
            <p:cNvPr id="58" name="타원 57"/>
            <p:cNvSpPr/>
            <p:nvPr/>
          </p:nvSpPr>
          <p:spPr bwMode="auto">
            <a:xfrm>
              <a:off x="1993428" y="3602818"/>
              <a:ext cx="1843208" cy="1843554"/>
            </a:xfrm>
            <a:prstGeom prst="ellipse">
              <a:avLst/>
            </a:prstGeom>
            <a:solidFill>
              <a:schemeClr val="bg1"/>
            </a:solidFill>
            <a:ln w="76200" cap="flat" cmpd="sng" algn="ctr">
              <a:noFill/>
              <a:prstDash val="solid"/>
            </a:ln>
            <a:effectLst/>
          </p:spPr>
          <p:txBody>
            <a:bodyPr wrap="none" anchor="ctr"/>
            <a:lstStyle/>
            <a:p>
              <a:pPr algn="ctr" defTabSz="838111" latinLnBrk="0">
                <a:defRPr/>
              </a:pPr>
              <a:endParaRPr lang="ko-KR" altLang="en-US" sz="1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-웹윤고딕140" pitchFamily="18" charset="-127"/>
                <a:ea typeface="-웹윤고딕140" pitchFamily="18" charset="-127"/>
              </a:endParaRPr>
            </a:p>
          </p:txBody>
        </p:sp>
        <p:grpSp>
          <p:nvGrpSpPr>
            <p:cNvPr id="59" name="그룹 48"/>
            <p:cNvGrpSpPr>
              <a:grpSpLocks/>
            </p:cNvGrpSpPr>
            <p:nvPr/>
          </p:nvGrpSpPr>
          <p:grpSpPr bwMode="auto">
            <a:xfrm>
              <a:off x="1845326" y="3453222"/>
              <a:ext cx="2139413" cy="2142747"/>
              <a:chOff x="2918335" y="2645456"/>
              <a:chExt cx="1244746" cy="1246686"/>
            </a:xfrm>
          </p:grpSpPr>
          <p:sp>
            <p:nvSpPr>
              <p:cNvPr id="60" name="타원 59"/>
              <p:cNvSpPr/>
              <p:nvPr/>
            </p:nvSpPr>
            <p:spPr bwMode="auto">
              <a:xfrm>
                <a:off x="2918335" y="2645456"/>
                <a:ext cx="1244746" cy="1246686"/>
              </a:xfrm>
              <a:prstGeom prst="ellipse">
                <a:avLst/>
              </a:prstGeom>
              <a:solidFill>
                <a:srgbClr val="6DC2E9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239" latinLnBrk="0">
                  <a:defRPr/>
                </a:pPr>
                <a:endParaRPr lang="ko-KR" altLang="en-US" sz="1500" dirty="0">
                  <a:latin typeface="-웹윤고딕130" pitchFamily="18" charset="-127"/>
                  <a:ea typeface="-웹윤고딕130" pitchFamily="18" charset="-127"/>
                </a:endParaRPr>
              </a:p>
            </p:txBody>
          </p:sp>
          <p:sp>
            <p:nvSpPr>
              <p:cNvPr id="61" name="타원 60"/>
              <p:cNvSpPr/>
              <p:nvPr/>
            </p:nvSpPr>
            <p:spPr bwMode="auto">
              <a:xfrm>
                <a:off x="3007916" y="2735054"/>
                <a:ext cx="1065584" cy="1067490"/>
              </a:xfrm>
              <a:prstGeom prst="ellipse">
                <a:avLst/>
              </a:prstGeom>
              <a:solidFill>
                <a:srgbClr val="C591BE">
                  <a:alpha val="46667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239" latinLnBrk="0">
                  <a:defRPr/>
                </a:pPr>
                <a:endParaRPr lang="ko-KR" altLang="en-US" sz="1500" dirty="0">
                  <a:latin typeface="-웹윤고딕130" pitchFamily="18" charset="-127"/>
                  <a:ea typeface="-웹윤고딕130" pitchFamily="18" charset="-127"/>
                </a:endParaRPr>
              </a:p>
            </p:txBody>
          </p:sp>
          <p:sp>
            <p:nvSpPr>
              <p:cNvPr id="62" name="타원 61"/>
              <p:cNvSpPr/>
              <p:nvPr/>
            </p:nvSpPr>
            <p:spPr bwMode="auto">
              <a:xfrm>
                <a:off x="3057399" y="2786252"/>
                <a:ext cx="966619" cy="965093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algn="ctr" defTabSz="914239" latinLnBrk="0">
                  <a:defRPr/>
                </a:pPr>
                <a:endParaRPr lang="ko-KR" altLang="en-US" sz="1000" kern="0" dirty="0">
                  <a:solidFill>
                    <a:schemeClr val="bg1"/>
                  </a:solidFill>
                  <a:latin typeface="-웹윤고딕140" pitchFamily="18" charset="-127"/>
                  <a:ea typeface="-웹윤고딕140" pitchFamily="18" charset="-127"/>
                </a:endParaRPr>
              </a:p>
            </p:txBody>
          </p:sp>
          <p:sp>
            <p:nvSpPr>
              <p:cNvPr id="63" name="직사각형 438"/>
              <p:cNvSpPr>
                <a:spLocks noChangeArrowheads="1"/>
              </p:cNvSpPr>
              <p:nvPr/>
            </p:nvSpPr>
            <p:spPr bwMode="auto">
              <a:xfrm flipH="1">
                <a:off x="2982322" y="2787959"/>
                <a:ext cx="1116773" cy="9616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defTabSz="914239" latinLnBrk="0">
                  <a:buClr>
                    <a:srgbClr val="3271AA"/>
                  </a:buClr>
                  <a:buSzPct val="140000"/>
                  <a:tabLst>
                    <a:tab pos="4949884" algn="l"/>
                  </a:tabLst>
                  <a:defRPr/>
                </a:pPr>
                <a:endParaRPr lang="ko-KR" altLang="en-US" sz="1500" kern="0" dirty="0">
                  <a:solidFill>
                    <a:schemeClr val="bg1"/>
                  </a:solidFill>
                  <a:latin typeface="+mj-lt"/>
                  <a:ea typeface="-웹윤고딕140" pitchFamily="18" charset="-127"/>
                  <a:sym typeface="Monotype Sorts"/>
                </a:endParaRPr>
              </a:p>
            </p:txBody>
          </p:sp>
        </p:grpSp>
      </p:grpSp>
      <p:sp>
        <p:nvSpPr>
          <p:cNvPr id="3" name="직사각형 2"/>
          <p:cNvSpPr/>
          <p:nvPr/>
        </p:nvSpPr>
        <p:spPr>
          <a:xfrm>
            <a:off x="525334" y="2808549"/>
            <a:ext cx="1596595" cy="573373"/>
          </a:xfrm>
          <a:prstGeom prst="rect">
            <a:avLst/>
          </a:prstGeom>
        </p:spPr>
        <p:txBody>
          <a:bodyPr wrap="square" lIns="80147" tIns="40074" rIns="80147" bIns="40074">
            <a:spAutoFit/>
          </a:bodyPr>
          <a:lstStyle/>
          <a:p>
            <a:pPr algn="ctr" defTabSz="914239" latinLnBrk="0">
              <a:buClr>
                <a:srgbClr val="3271AA"/>
              </a:buClr>
              <a:buSzPct val="140000"/>
              <a:tabLst>
                <a:tab pos="4949884" algn="l"/>
              </a:tabLst>
              <a:defRPr/>
            </a:pPr>
            <a:r>
              <a:rPr lang="ko-KR" altLang="en-US" sz="1600" b="1" kern="0" dirty="0">
                <a:latin typeface="+mn-ea"/>
                <a:sym typeface="Monotype Sorts"/>
              </a:rPr>
              <a:t>제한적인 사용환경</a:t>
            </a:r>
          </a:p>
        </p:txBody>
      </p:sp>
      <p:grpSp>
        <p:nvGrpSpPr>
          <p:cNvPr id="67" name="그룹 54"/>
          <p:cNvGrpSpPr>
            <a:grpSpLocks/>
          </p:cNvGrpSpPr>
          <p:nvPr/>
        </p:nvGrpSpPr>
        <p:grpSpPr bwMode="auto">
          <a:xfrm>
            <a:off x="1376187" y="4037151"/>
            <a:ext cx="1704490" cy="1866045"/>
            <a:chOff x="1845326" y="3453222"/>
            <a:chExt cx="2139413" cy="2142747"/>
          </a:xfrm>
        </p:grpSpPr>
        <p:sp>
          <p:nvSpPr>
            <p:cNvPr id="68" name="타원 67"/>
            <p:cNvSpPr/>
            <p:nvPr/>
          </p:nvSpPr>
          <p:spPr bwMode="auto">
            <a:xfrm>
              <a:off x="1993428" y="3602818"/>
              <a:ext cx="1843208" cy="1843554"/>
            </a:xfrm>
            <a:prstGeom prst="ellipse">
              <a:avLst/>
            </a:prstGeom>
            <a:solidFill>
              <a:schemeClr val="bg1"/>
            </a:solidFill>
            <a:ln w="76200" cap="flat" cmpd="sng" algn="ctr">
              <a:noFill/>
              <a:prstDash val="solid"/>
            </a:ln>
            <a:effectLst/>
          </p:spPr>
          <p:txBody>
            <a:bodyPr wrap="none" anchor="ctr"/>
            <a:lstStyle/>
            <a:p>
              <a:pPr algn="ctr" defTabSz="838111" latinLnBrk="0">
                <a:defRPr/>
              </a:pPr>
              <a:endParaRPr lang="ko-KR" altLang="en-US" sz="1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-웹윤고딕140" pitchFamily="18" charset="-127"/>
                <a:ea typeface="-웹윤고딕140" pitchFamily="18" charset="-127"/>
              </a:endParaRPr>
            </a:p>
          </p:txBody>
        </p:sp>
        <p:grpSp>
          <p:nvGrpSpPr>
            <p:cNvPr id="69" name="그룹 48"/>
            <p:cNvGrpSpPr>
              <a:grpSpLocks/>
            </p:cNvGrpSpPr>
            <p:nvPr/>
          </p:nvGrpSpPr>
          <p:grpSpPr bwMode="auto">
            <a:xfrm>
              <a:off x="1845326" y="3453222"/>
              <a:ext cx="2139413" cy="2142747"/>
              <a:chOff x="2918335" y="2645456"/>
              <a:chExt cx="1244746" cy="1246686"/>
            </a:xfrm>
          </p:grpSpPr>
          <p:sp>
            <p:nvSpPr>
              <p:cNvPr id="70" name="타원 69"/>
              <p:cNvSpPr/>
              <p:nvPr/>
            </p:nvSpPr>
            <p:spPr bwMode="auto">
              <a:xfrm>
                <a:off x="2918335" y="2645456"/>
                <a:ext cx="1244746" cy="1246686"/>
              </a:xfrm>
              <a:prstGeom prst="ellipse">
                <a:avLst/>
              </a:prstGeom>
              <a:solidFill>
                <a:srgbClr val="6DC2E9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239" latinLnBrk="0">
                  <a:defRPr/>
                </a:pPr>
                <a:endParaRPr lang="ko-KR" altLang="en-US" sz="1500" dirty="0">
                  <a:latin typeface="-웹윤고딕130" pitchFamily="18" charset="-127"/>
                  <a:ea typeface="-웹윤고딕130" pitchFamily="18" charset="-127"/>
                </a:endParaRPr>
              </a:p>
            </p:txBody>
          </p:sp>
          <p:sp>
            <p:nvSpPr>
              <p:cNvPr id="71" name="타원 70"/>
              <p:cNvSpPr/>
              <p:nvPr/>
            </p:nvSpPr>
            <p:spPr bwMode="auto">
              <a:xfrm>
                <a:off x="3007916" y="2735054"/>
                <a:ext cx="1065584" cy="1067490"/>
              </a:xfrm>
              <a:prstGeom prst="ellipse">
                <a:avLst/>
              </a:prstGeom>
              <a:solidFill>
                <a:srgbClr val="C591BE">
                  <a:alpha val="46667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239" latinLnBrk="0">
                  <a:defRPr/>
                </a:pPr>
                <a:endParaRPr lang="ko-KR" altLang="en-US" sz="1500" dirty="0">
                  <a:latin typeface="-웹윤고딕130" pitchFamily="18" charset="-127"/>
                  <a:ea typeface="-웹윤고딕130" pitchFamily="18" charset="-127"/>
                </a:endParaRPr>
              </a:p>
            </p:txBody>
          </p:sp>
          <p:sp>
            <p:nvSpPr>
              <p:cNvPr id="72" name="타원 71"/>
              <p:cNvSpPr/>
              <p:nvPr/>
            </p:nvSpPr>
            <p:spPr bwMode="auto">
              <a:xfrm>
                <a:off x="3057399" y="2786252"/>
                <a:ext cx="966619" cy="965093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algn="ctr" defTabSz="914239" latinLnBrk="0">
                  <a:defRPr/>
                </a:pPr>
                <a:endParaRPr lang="ko-KR" altLang="en-US" sz="1000" kern="0" dirty="0">
                  <a:solidFill>
                    <a:schemeClr val="bg1"/>
                  </a:solidFill>
                  <a:latin typeface="-웹윤고딕140" pitchFamily="18" charset="-127"/>
                  <a:ea typeface="-웹윤고딕140" pitchFamily="18" charset="-127"/>
                </a:endParaRPr>
              </a:p>
            </p:txBody>
          </p:sp>
          <p:sp>
            <p:nvSpPr>
              <p:cNvPr id="73" name="직사각형 438"/>
              <p:cNvSpPr>
                <a:spLocks noChangeArrowheads="1"/>
              </p:cNvSpPr>
              <p:nvPr/>
            </p:nvSpPr>
            <p:spPr bwMode="auto">
              <a:xfrm flipH="1">
                <a:off x="2982322" y="2787959"/>
                <a:ext cx="1116773" cy="9616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defTabSz="914239" latinLnBrk="0">
                  <a:buClr>
                    <a:srgbClr val="3271AA"/>
                  </a:buClr>
                  <a:buSzPct val="140000"/>
                  <a:tabLst>
                    <a:tab pos="4949884" algn="l"/>
                  </a:tabLst>
                  <a:defRPr/>
                </a:pPr>
                <a:endParaRPr lang="ko-KR" altLang="en-US" sz="1500" kern="0" dirty="0">
                  <a:solidFill>
                    <a:schemeClr val="bg1"/>
                  </a:solidFill>
                  <a:latin typeface="+mj-lt"/>
                  <a:ea typeface="-웹윤고딕140" pitchFamily="18" charset="-127"/>
                  <a:sym typeface="Monotype Sorts"/>
                </a:endParaRPr>
              </a:p>
            </p:txBody>
          </p:sp>
        </p:grpSp>
      </p:grpSp>
      <p:sp>
        <p:nvSpPr>
          <p:cNvPr id="74" name="직사각형 73"/>
          <p:cNvSpPr/>
          <p:nvPr/>
        </p:nvSpPr>
        <p:spPr>
          <a:xfrm>
            <a:off x="1418165" y="4539280"/>
            <a:ext cx="1596595" cy="977027"/>
          </a:xfrm>
          <a:prstGeom prst="rect">
            <a:avLst/>
          </a:prstGeom>
        </p:spPr>
        <p:txBody>
          <a:bodyPr wrap="square" lIns="80147" tIns="40074" rIns="80147" bIns="40074">
            <a:spAutoFit/>
          </a:bodyPr>
          <a:lstStyle/>
          <a:p>
            <a:pPr algn="ctr" defTabSz="914239" latinLnBrk="0">
              <a:buClr>
                <a:srgbClr val="3271AA"/>
              </a:buClr>
              <a:buSzPct val="140000"/>
              <a:tabLst>
                <a:tab pos="4949884" algn="l"/>
              </a:tabLst>
              <a:defRPr/>
            </a:pPr>
            <a:r>
              <a:rPr lang="ko-KR" altLang="en-US" sz="1400" b="1" kern="0" dirty="0">
                <a:latin typeface="+mn-ea"/>
                <a:sym typeface="Monotype Sorts"/>
              </a:rPr>
              <a:t>갑작스러운</a:t>
            </a:r>
            <a:endParaRPr lang="en-US" altLang="ko-KR" sz="1400" b="1" kern="0" dirty="0">
              <a:latin typeface="+mn-ea"/>
              <a:sym typeface="Monotype Sorts"/>
            </a:endParaRPr>
          </a:p>
          <a:p>
            <a:pPr algn="ctr" defTabSz="914239" latinLnBrk="0">
              <a:buClr>
                <a:srgbClr val="3271AA"/>
              </a:buClr>
              <a:buSzPct val="140000"/>
              <a:tabLst>
                <a:tab pos="4949884" algn="l"/>
              </a:tabLst>
              <a:defRPr/>
            </a:pPr>
            <a:r>
              <a:rPr lang="ko-KR" altLang="en-US" sz="1400" b="1" kern="0" dirty="0">
                <a:latin typeface="+mn-ea"/>
                <a:sym typeface="Monotype Sorts"/>
              </a:rPr>
              <a:t>제품 단종 </a:t>
            </a:r>
            <a:r>
              <a:rPr lang="en-US" altLang="ko-KR" sz="1400" b="1" kern="0" dirty="0">
                <a:latin typeface="+mn-ea"/>
                <a:sym typeface="Monotype Sorts"/>
              </a:rPr>
              <a:t>or</a:t>
            </a:r>
            <a:r>
              <a:rPr lang="ko-KR" altLang="en-US" sz="1400" b="1" kern="0" dirty="0">
                <a:latin typeface="+mn-ea"/>
                <a:sym typeface="Monotype Sorts"/>
              </a:rPr>
              <a:t> 유지보수 지원 중단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1398" y="1740930"/>
            <a:ext cx="3602110" cy="250208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r>
              <a:rPr lang="en-US" altLang="ko-KR" sz="1100" b="1" dirty="0"/>
              <a:t>## </a:t>
            </a:r>
            <a:r>
              <a:rPr lang="ko-KR" altLang="en-US" sz="1100" b="1" dirty="0"/>
              <a:t>시중의 </a:t>
            </a:r>
            <a:r>
              <a:rPr lang="en-US" altLang="ko-KR" sz="1100" b="1" dirty="0"/>
              <a:t>USB</a:t>
            </a:r>
            <a:r>
              <a:rPr lang="ko-KR" altLang="en-US" sz="1100" b="1" dirty="0"/>
              <a:t>형 순찰시스템 현실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5012385" y="4288656"/>
            <a:ext cx="2040004" cy="2452479"/>
            <a:chOff x="8443044" y="2592499"/>
            <a:chExt cx="2385671" cy="2703971"/>
          </a:xfrm>
        </p:grpSpPr>
        <p:grpSp>
          <p:nvGrpSpPr>
            <p:cNvPr id="101" name="그룹 54"/>
            <p:cNvGrpSpPr>
              <a:grpSpLocks/>
            </p:cNvGrpSpPr>
            <p:nvPr/>
          </p:nvGrpSpPr>
          <p:grpSpPr bwMode="auto">
            <a:xfrm>
              <a:off x="8443044" y="2592499"/>
              <a:ext cx="1993306" cy="2057401"/>
              <a:chOff x="1845326" y="3453222"/>
              <a:chExt cx="2139413" cy="2142747"/>
            </a:xfrm>
          </p:grpSpPr>
          <p:sp>
            <p:nvSpPr>
              <p:cNvPr id="102" name="타원 101"/>
              <p:cNvSpPr/>
              <p:nvPr/>
            </p:nvSpPr>
            <p:spPr bwMode="auto">
              <a:xfrm>
                <a:off x="1993428" y="3602818"/>
                <a:ext cx="1843208" cy="1843554"/>
              </a:xfrm>
              <a:prstGeom prst="ellipse">
                <a:avLst/>
              </a:prstGeom>
              <a:solidFill>
                <a:schemeClr val="bg1"/>
              </a:solidFill>
              <a:ln w="76200" cap="flat" cmpd="sng" algn="ctr">
                <a:noFill/>
                <a:prstDash val="solid"/>
              </a:ln>
              <a:effectLst/>
            </p:spPr>
            <p:txBody>
              <a:bodyPr wrap="none" anchor="ctr"/>
              <a:lstStyle/>
              <a:p>
                <a:pPr algn="ctr" defTabSz="838111" latinLnBrk="0">
                  <a:defRPr/>
                </a:pPr>
                <a:endParaRPr lang="ko-KR" altLang="en-US" sz="15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40" pitchFamily="18" charset="-127"/>
                  <a:ea typeface="-웹윤고딕140" pitchFamily="18" charset="-127"/>
                </a:endParaRPr>
              </a:p>
            </p:txBody>
          </p:sp>
          <p:grpSp>
            <p:nvGrpSpPr>
              <p:cNvPr id="103" name="그룹 48"/>
              <p:cNvGrpSpPr>
                <a:grpSpLocks/>
              </p:cNvGrpSpPr>
              <p:nvPr/>
            </p:nvGrpSpPr>
            <p:grpSpPr bwMode="auto">
              <a:xfrm>
                <a:off x="1845326" y="3453222"/>
                <a:ext cx="2139413" cy="2142747"/>
                <a:chOff x="2918335" y="2645456"/>
                <a:chExt cx="1244746" cy="1246686"/>
              </a:xfrm>
            </p:grpSpPr>
            <p:sp>
              <p:nvSpPr>
                <p:cNvPr id="104" name="타원 103"/>
                <p:cNvSpPr/>
                <p:nvPr/>
              </p:nvSpPr>
              <p:spPr bwMode="auto">
                <a:xfrm>
                  <a:off x="2918335" y="2645456"/>
                  <a:ext cx="1244746" cy="1246686"/>
                </a:xfrm>
                <a:prstGeom prst="ellipse">
                  <a:avLst/>
                </a:prstGeom>
                <a:solidFill>
                  <a:srgbClr val="6DC2E9">
                    <a:alpha val="29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14239" latinLnBrk="0">
                    <a:defRPr/>
                  </a:pPr>
                  <a:endParaRPr lang="ko-KR" altLang="en-US" sz="1500" dirty="0">
                    <a:latin typeface="-웹윤고딕130" pitchFamily="18" charset="-127"/>
                    <a:ea typeface="-웹윤고딕130" pitchFamily="18" charset="-127"/>
                  </a:endParaRPr>
                </a:p>
              </p:txBody>
            </p:sp>
            <p:sp>
              <p:nvSpPr>
                <p:cNvPr id="105" name="타원 104"/>
                <p:cNvSpPr/>
                <p:nvPr/>
              </p:nvSpPr>
              <p:spPr bwMode="auto">
                <a:xfrm>
                  <a:off x="3007916" y="2735054"/>
                  <a:ext cx="1065584" cy="1067490"/>
                </a:xfrm>
                <a:prstGeom prst="ellipse">
                  <a:avLst/>
                </a:prstGeom>
                <a:solidFill>
                  <a:srgbClr val="C591BE">
                    <a:alpha val="46667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14239" latinLnBrk="0">
                    <a:defRPr/>
                  </a:pPr>
                  <a:endParaRPr lang="ko-KR" altLang="en-US" sz="1500" dirty="0">
                    <a:latin typeface="-웹윤고딕130" pitchFamily="18" charset="-127"/>
                    <a:ea typeface="-웹윤고딕130" pitchFamily="18" charset="-127"/>
                  </a:endParaRPr>
                </a:p>
              </p:txBody>
            </p:sp>
            <p:sp>
              <p:nvSpPr>
                <p:cNvPr id="106" name="타원 105"/>
                <p:cNvSpPr/>
                <p:nvPr/>
              </p:nvSpPr>
              <p:spPr bwMode="auto">
                <a:xfrm>
                  <a:off x="3057399" y="2786252"/>
                  <a:ext cx="966619" cy="965093"/>
                </a:xfrm>
                <a:prstGeom prst="ellipse">
                  <a:avLst/>
                </a:prstGeom>
                <a:solidFill>
                  <a:srgbClr val="FFFF00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/>
                <a:lstStyle/>
                <a:p>
                  <a:pPr algn="ctr" defTabSz="914239" latinLnBrk="0">
                    <a:defRPr/>
                  </a:pPr>
                  <a:endParaRPr lang="ko-KR" altLang="en-US" sz="1000" kern="0" dirty="0">
                    <a:solidFill>
                      <a:schemeClr val="bg1"/>
                    </a:solidFill>
                    <a:latin typeface="-웹윤고딕140" pitchFamily="18" charset="-127"/>
                    <a:ea typeface="-웹윤고딕140" pitchFamily="18" charset="-127"/>
                  </a:endParaRPr>
                </a:p>
              </p:txBody>
            </p:sp>
            <p:sp>
              <p:nvSpPr>
                <p:cNvPr id="107" name="직사각형 438"/>
                <p:cNvSpPr>
                  <a:spLocks noChangeArrowheads="1"/>
                </p:cNvSpPr>
                <p:nvPr/>
              </p:nvSpPr>
              <p:spPr bwMode="auto">
                <a:xfrm flipH="1">
                  <a:off x="2982322" y="2787959"/>
                  <a:ext cx="1116773" cy="9616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 defTabSz="914239" latinLnBrk="0">
                    <a:buClr>
                      <a:srgbClr val="3271AA"/>
                    </a:buClr>
                    <a:buSzPct val="140000"/>
                    <a:tabLst>
                      <a:tab pos="4949884" algn="l"/>
                    </a:tabLst>
                    <a:defRPr/>
                  </a:pPr>
                  <a:endParaRPr lang="ko-KR" altLang="en-US" sz="1500" kern="0" dirty="0">
                    <a:solidFill>
                      <a:schemeClr val="bg1"/>
                    </a:solidFill>
                    <a:latin typeface="+mj-lt"/>
                    <a:ea typeface="-웹윤고딕140" pitchFamily="18" charset="-127"/>
                    <a:sym typeface="Monotype Sorts"/>
                  </a:endParaRPr>
                </a:p>
              </p:txBody>
            </p:sp>
          </p:grpSp>
        </p:grpSp>
        <p:sp>
          <p:nvSpPr>
            <p:cNvPr id="108" name="직사각형 107"/>
            <p:cNvSpPr/>
            <p:nvPr/>
          </p:nvSpPr>
          <p:spPr>
            <a:xfrm>
              <a:off x="8520131" y="3156856"/>
              <a:ext cx="1867129" cy="9162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239" latinLnBrk="0">
                <a:buClr>
                  <a:srgbClr val="3271AA"/>
                </a:buClr>
                <a:buSzPct val="140000"/>
                <a:tabLst>
                  <a:tab pos="4949884" algn="l"/>
                </a:tabLst>
                <a:defRPr/>
              </a:pPr>
              <a:r>
                <a:rPr lang="ko-KR" altLang="en-US" sz="1600" b="1" kern="0" dirty="0">
                  <a:latin typeface="+mn-ea"/>
                  <a:sym typeface="Monotype Sorts"/>
                </a:rPr>
                <a:t>관리자</a:t>
              </a:r>
              <a:endParaRPr lang="en-US" altLang="ko-KR" sz="1600" b="1" kern="0" dirty="0">
                <a:latin typeface="+mn-ea"/>
                <a:sym typeface="Monotype Sorts"/>
              </a:endParaRPr>
            </a:p>
            <a:p>
              <a:pPr algn="ctr" defTabSz="914239" latinLnBrk="0">
                <a:buClr>
                  <a:srgbClr val="3271AA"/>
                </a:buClr>
                <a:buSzPct val="140000"/>
                <a:tabLst>
                  <a:tab pos="4949884" algn="l"/>
                </a:tabLst>
                <a:defRPr/>
              </a:pPr>
              <a:r>
                <a:rPr lang="ko-KR" altLang="en-US" sz="1600" b="1" kern="0" dirty="0">
                  <a:latin typeface="+mn-ea"/>
                  <a:sym typeface="Monotype Sorts"/>
                </a:rPr>
                <a:t>사용환경</a:t>
              </a:r>
              <a:endParaRPr lang="en-US" altLang="ko-KR" sz="1600" b="1" kern="0" dirty="0">
                <a:latin typeface="+mn-ea"/>
                <a:sym typeface="Monotype Sorts"/>
              </a:endParaRPr>
            </a:p>
            <a:p>
              <a:pPr algn="ctr" defTabSz="914239" latinLnBrk="0">
                <a:buClr>
                  <a:srgbClr val="3271AA"/>
                </a:buClr>
                <a:buSzPct val="140000"/>
                <a:tabLst>
                  <a:tab pos="4949884" algn="l"/>
                </a:tabLst>
                <a:defRPr/>
              </a:pPr>
              <a:r>
                <a:rPr lang="ko-KR" altLang="en-US" sz="1600" b="1" kern="0" dirty="0">
                  <a:latin typeface="+mn-ea"/>
                  <a:sym typeface="Monotype Sorts"/>
                </a:rPr>
                <a:t>개선</a:t>
              </a:r>
              <a:endParaRPr lang="en-US" altLang="ko-KR" sz="1600" b="1" kern="0" dirty="0">
                <a:latin typeface="+mn-ea"/>
                <a:sym typeface="Monotype Sorts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8515067" y="4634762"/>
              <a:ext cx="2313648" cy="661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100" b="1" dirty="0" err="1">
                  <a:solidFill>
                    <a:srgbClr val="0909B7"/>
                  </a:solidFill>
                  <a:latin typeface="+mn-ea"/>
                </a:rPr>
                <a:t>클라우드</a:t>
              </a:r>
              <a:r>
                <a:rPr lang="ko-KR" altLang="en-US" sz="1100" b="1" dirty="0">
                  <a:solidFill>
                    <a:srgbClr val="0909B7"/>
                  </a:solidFill>
                  <a:latin typeface="+mn-ea"/>
                </a:rPr>
                <a:t> 시스템 특성상 신속하고 편리하게 관리 가능</a:t>
              </a:r>
              <a:endParaRPr lang="en-US" altLang="ko-KR" sz="1100" b="1" dirty="0">
                <a:solidFill>
                  <a:srgbClr val="0909B7"/>
                </a:solidFill>
                <a:latin typeface="+mn-ea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7163150" y="2948014"/>
            <a:ext cx="1704490" cy="1866045"/>
            <a:chOff x="6197710" y="3816635"/>
            <a:chExt cx="1993306" cy="2057401"/>
          </a:xfrm>
        </p:grpSpPr>
        <p:grpSp>
          <p:nvGrpSpPr>
            <p:cNvPr id="93" name="그룹 54"/>
            <p:cNvGrpSpPr>
              <a:grpSpLocks/>
            </p:cNvGrpSpPr>
            <p:nvPr/>
          </p:nvGrpSpPr>
          <p:grpSpPr bwMode="auto">
            <a:xfrm>
              <a:off x="6197710" y="3816635"/>
              <a:ext cx="1993306" cy="2057401"/>
              <a:chOff x="1845326" y="3453222"/>
              <a:chExt cx="2139413" cy="2142747"/>
            </a:xfrm>
          </p:grpSpPr>
          <p:sp>
            <p:nvSpPr>
              <p:cNvPr id="94" name="타원 93"/>
              <p:cNvSpPr/>
              <p:nvPr/>
            </p:nvSpPr>
            <p:spPr bwMode="auto">
              <a:xfrm>
                <a:off x="1993428" y="3602818"/>
                <a:ext cx="1843208" cy="1843554"/>
              </a:xfrm>
              <a:prstGeom prst="ellipse">
                <a:avLst/>
              </a:prstGeom>
              <a:solidFill>
                <a:schemeClr val="bg1"/>
              </a:solidFill>
              <a:ln w="76200" cap="flat" cmpd="sng" algn="ctr">
                <a:noFill/>
                <a:prstDash val="solid"/>
              </a:ln>
              <a:effectLst/>
            </p:spPr>
            <p:txBody>
              <a:bodyPr wrap="none" anchor="ctr"/>
              <a:lstStyle/>
              <a:p>
                <a:pPr algn="ctr" defTabSz="838111" latinLnBrk="0">
                  <a:defRPr/>
                </a:pPr>
                <a:endParaRPr lang="ko-KR" altLang="en-US" sz="15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40" pitchFamily="18" charset="-127"/>
                  <a:ea typeface="-웹윤고딕140" pitchFamily="18" charset="-127"/>
                </a:endParaRPr>
              </a:p>
            </p:txBody>
          </p:sp>
          <p:grpSp>
            <p:nvGrpSpPr>
              <p:cNvPr id="95" name="그룹 48"/>
              <p:cNvGrpSpPr>
                <a:grpSpLocks/>
              </p:cNvGrpSpPr>
              <p:nvPr/>
            </p:nvGrpSpPr>
            <p:grpSpPr bwMode="auto">
              <a:xfrm>
                <a:off x="1845326" y="3453222"/>
                <a:ext cx="2139413" cy="2142747"/>
                <a:chOff x="2918335" y="2645456"/>
                <a:chExt cx="1244746" cy="1246686"/>
              </a:xfrm>
            </p:grpSpPr>
            <p:sp>
              <p:nvSpPr>
                <p:cNvPr id="96" name="타원 95"/>
                <p:cNvSpPr/>
                <p:nvPr/>
              </p:nvSpPr>
              <p:spPr bwMode="auto">
                <a:xfrm>
                  <a:off x="2918335" y="2645456"/>
                  <a:ext cx="1244746" cy="1246686"/>
                </a:xfrm>
                <a:prstGeom prst="ellipse">
                  <a:avLst/>
                </a:prstGeom>
                <a:solidFill>
                  <a:srgbClr val="6DC2E9">
                    <a:alpha val="29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14239" latinLnBrk="0">
                    <a:defRPr/>
                  </a:pPr>
                  <a:endParaRPr lang="ko-KR" altLang="en-US" sz="1500" dirty="0">
                    <a:latin typeface="-웹윤고딕130" pitchFamily="18" charset="-127"/>
                    <a:ea typeface="-웹윤고딕130" pitchFamily="18" charset="-127"/>
                  </a:endParaRPr>
                </a:p>
              </p:txBody>
            </p:sp>
            <p:sp>
              <p:nvSpPr>
                <p:cNvPr id="97" name="타원 96"/>
                <p:cNvSpPr/>
                <p:nvPr/>
              </p:nvSpPr>
              <p:spPr bwMode="auto">
                <a:xfrm>
                  <a:off x="3007916" y="2735054"/>
                  <a:ext cx="1065584" cy="1067490"/>
                </a:xfrm>
                <a:prstGeom prst="ellipse">
                  <a:avLst/>
                </a:prstGeom>
                <a:solidFill>
                  <a:srgbClr val="C591BE">
                    <a:alpha val="46667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14239" latinLnBrk="0">
                    <a:defRPr/>
                  </a:pPr>
                  <a:endParaRPr lang="ko-KR" altLang="en-US" sz="1500" dirty="0">
                    <a:latin typeface="-웹윤고딕130" pitchFamily="18" charset="-127"/>
                    <a:ea typeface="-웹윤고딕130" pitchFamily="18" charset="-127"/>
                  </a:endParaRPr>
                </a:p>
              </p:txBody>
            </p:sp>
            <p:sp>
              <p:nvSpPr>
                <p:cNvPr id="98" name="타원 97"/>
                <p:cNvSpPr/>
                <p:nvPr/>
              </p:nvSpPr>
              <p:spPr bwMode="auto">
                <a:xfrm>
                  <a:off x="3057399" y="2786252"/>
                  <a:ext cx="966619" cy="965093"/>
                </a:xfrm>
                <a:prstGeom prst="ellipse">
                  <a:avLst/>
                </a:prstGeom>
                <a:solidFill>
                  <a:srgbClr val="FFFF00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/>
                <a:lstStyle/>
                <a:p>
                  <a:pPr algn="ctr" defTabSz="914239" latinLnBrk="0">
                    <a:defRPr/>
                  </a:pPr>
                  <a:endParaRPr lang="ko-KR" altLang="en-US" sz="1000" kern="0" dirty="0">
                    <a:solidFill>
                      <a:schemeClr val="bg1"/>
                    </a:solidFill>
                    <a:latin typeface="-웹윤고딕140" pitchFamily="18" charset="-127"/>
                    <a:ea typeface="-웹윤고딕140" pitchFamily="18" charset="-127"/>
                  </a:endParaRPr>
                </a:p>
              </p:txBody>
            </p:sp>
            <p:sp>
              <p:nvSpPr>
                <p:cNvPr id="99" name="직사각형 438"/>
                <p:cNvSpPr>
                  <a:spLocks noChangeArrowheads="1"/>
                </p:cNvSpPr>
                <p:nvPr/>
              </p:nvSpPr>
              <p:spPr bwMode="auto">
                <a:xfrm flipH="1">
                  <a:off x="2982322" y="2787959"/>
                  <a:ext cx="1116773" cy="9616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 defTabSz="914239" latinLnBrk="0">
                    <a:buClr>
                      <a:srgbClr val="3271AA"/>
                    </a:buClr>
                    <a:buSzPct val="140000"/>
                    <a:tabLst>
                      <a:tab pos="4949884" algn="l"/>
                    </a:tabLst>
                    <a:defRPr/>
                  </a:pPr>
                  <a:endParaRPr lang="ko-KR" altLang="en-US" sz="1500" kern="0" dirty="0">
                    <a:solidFill>
                      <a:schemeClr val="bg1"/>
                    </a:solidFill>
                    <a:latin typeface="+mj-lt"/>
                    <a:ea typeface="-웹윤고딕140" pitchFamily="18" charset="-127"/>
                    <a:sym typeface="Monotype Sorts"/>
                  </a:endParaRPr>
                </a:p>
              </p:txBody>
            </p:sp>
          </p:grpSp>
        </p:grpSp>
        <p:sp>
          <p:nvSpPr>
            <p:cNvPr id="100" name="직사각형 99"/>
            <p:cNvSpPr/>
            <p:nvPr/>
          </p:nvSpPr>
          <p:spPr>
            <a:xfrm>
              <a:off x="6274797" y="4395722"/>
              <a:ext cx="1867129" cy="9162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239" latinLnBrk="0">
                <a:buClr>
                  <a:srgbClr val="3271AA"/>
                </a:buClr>
                <a:buSzPct val="140000"/>
                <a:tabLst>
                  <a:tab pos="4949884" algn="l"/>
                </a:tabLst>
                <a:defRPr/>
              </a:pPr>
              <a:r>
                <a:rPr lang="ko-KR" altLang="en-US" sz="1600" b="1" kern="0" dirty="0">
                  <a:latin typeface="+mn-ea"/>
                  <a:sym typeface="Monotype Sorts"/>
                </a:rPr>
                <a:t>안정적인 </a:t>
              </a:r>
              <a:endParaRPr lang="en-US" altLang="ko-KR" sz="1600" b="1" kern="0" dirty="0">
                <a:latin typeface="+mn-ea"/>
                <a:sym typeface="Monotype Sorts"/>
              </a:endParaRPr>
            </a:p>
            <a:p>
              <a:pPr algn="ctr" defTabSz="914239" latinLnBrk="0">
                <a:buClr>
                  <a:srgbClr val="3271AA"/>
                </a:buClr>
                <a:buSzPct val="140000"/>
                <a:tabLst>
                  <a:tab pos="4949884" algn="l"/>
                </a:tabLst>
                <a:defRPr/>
              </a:pPr>
              <a:r>
                <a:rPr lang="ko-KR" altLang="en-US" sz="1600" b="1" kern="0" dirty="0">
                  <a:latin typeface="+mn-ea"/>
                  <a:sym typeface="Monotype Sorts"/>
                </a:rPr>
                <a:t>실시간</a:t>
              </a:r>
              <a:endParaRPr lang="en-US" altLang="ko-KR" sz="1600" b="1" kern="0" dirty="0">
                <a:latin typeface="+mn-ea"/>
                <a:sym typeface="Monotype Sorts"/>
              </a:endParaRPr>
            </a:p>
            <a:p>
              <a:pPr algn="ctr" defTabSz="914239" latinLnBrk="0">
                <a:buClr>
                  <a:srgbClr val="3271AA"/>
                </a:buClr>
                <a:buSzPct val="140000"/>
                <a:tabLst>
                  <a:tab pos="4949884" algn="l"/>
                </a:tabLst>
                <a:defRPr/>
              </a:pPr>
              <a:r>
                <a:rPr lang="ko-KR" altLang="en-US" sz="1600" b="1" kern="0" dirty="0">
                  <a:latin typeface="+mn-ea"/>
                  <a:sym typeface="Monotype Sorts"/>
                </a:rPr>
                <a:t>네트워크</a:t>
              </a:r>
              <a:endParaRPr lang="en-US" altLang="ko-KR" sz="1600" b="1" kern="0" dirty="0">
                <a:latin typeface="+mn-ea"/>
                <a:sym typeface="Monotype Sorts"/>
              </a:endParaRPr>
            </a:p>
          </p:txBody>
        </p:sp>
      </p:grpSp>
      <p:pic>
        <p:nvPicPr>
          <p:cNvPr id="102401" name="Picture 1" descr="C:\Users\KANG\Desktop\photo-camera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03041" y="2253409"/>
            <a:ext cx="708107" cy="751071"/>
          </a:xfrm>
          <a:prstGeom prst="rect">
            <a:avLst/>
          </a:prstGeom>
          <a:noFill/>
        </p:spPr>
      </p:pic>
      <p:grpSp>
        <p:nvGrpSpPr>
          <p:cNvPr id="81" name="그룹 13"/>
          <p:cNvGrpSpPr/>
          <p:nvPr/>
        </p:nvGrpSpPr>
        <p:grpSpPr>
          <a:xfrm>
            <a:off x="4971317" y="1726231"/>
            <a:ext cx="1704490" cy="1866045"/>
            <a:chOff x="5874736" y="1435198"/>
            <a:chExt cx="1993306" cy="2057401"/>
          </a:xfrm>
        </p:grpSpPr>
        <p:grpSp>
          <p:nvGrpSpPr>
            <p:cNvPr id="111" name="그룹 54"/>
            <p:cNvGrpSpPr>
              <a:grpSpLocks/>
            </p:cNvGrpSpPr>
            <p:nvPr/>
          </p:nvGrpSpPr>
          <p:grpSpPr bwMode="auto">
            <a:xfrm>
              <a:off x="5874736" y="1435198"/>
              <a:ext cx="1993306" cy="2057401"/>
              <a:chOff x="1845326" y="3453222"/>
              <a:chExt cx="2139413" cy="2142747"/>
            </a:xfrm>
          </p:grpSpPr>
          <p:sp>
            <p:nvSpPr>
              <p:cNvPr id="114" name="타원 113"/>
              <p:cNvSpPr/>
              <p:nvPr/>
            </p:nvSpPr>
            <p:spPr bwMode="auto">
              <a:xfrm>
                <a:off x="1993428" y="3602818"/>
                <a:ext cx="1843208" cy="1843554"/>
              </a:xfrm>
              <a:prstGeom prst="ellipse">
                <a:avLst/>
              </a:prstGeom>
              <a:solidFill>
                <a:schemeClr val="bg1"/>
              </a:solidFill>
              <a:ln w="76200" cap="flat" cmpd="sng" algn="ctr">
                <a:noFill/>
                <a:prstDash val="solid"/>
              </a:ln>
              <a:effectLst/>
            </p:spPr>
            <p:txBody>
              <a:bodyPr wrap="none" anchor="ctr"/>
              <a:lstStyle/>
              <a:p>
                <a:pPr algn="ctr" defTabSz="838111" latinLnBrk="0">
                  <a:defRPr/>
                </a:pPr>
                <a:endParaRPr lang="ko-KR" altLang="en-US" sz="15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40" pitchFamily="18" charset="-127"/>
                  <a:ea typeface="-웹윤고딕140" pitchFamily="18" charset="-127"/>
                </a:endParaRPr>
              </a:p>
            </p:txBody>
          </p:sp>
          <p:grpSp>
            <p:nvGrpSpPr>
              <p:cNvPr id="115" name="그룹 48"/>
              <p:cNvGrpSpPr>
                <a:grpSpLocks/>
              </p:cNvGrpSpPr>
              <p:nvPr/>
            </p:nvGrpSpPr>
            <p:grpSpPr bwMode="auto">
              <a:xfrm>
                <a:off x="1845326" y="3453222"/>
                <a:ext cx="2139413" cy="2142747"/>
                <a:chOff x="2918335" y="2645456"/>
                <a:chExt cx="1244746" cy="1246686"/>
              </a:xfrm>
            </p:grpSpPr>
            <p:sp>
              <p:nvSpPr>
                <p:cNvPr id="116" name="타원 115"/>
                <p:cNvSpPr/>
                <p:nvPr/>
              </p:nvSpPr>
              <p:spPr bwMode="auto">
                <a:xfrm>
                  <a:off x="2918335" y="2645456"/>
                  <a:ext cx="1244746" cy="1246686"/>
                </a:xfrm>
                <a:prstGeom prst="ellipse">
                  <a:avLst/>
                </a:prstGeom>
                <a:solidFill>
                  <a:srgbClr val="6DC2E9">
                    <a:alpha val="29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14239" latinLnBrk="0">
                    <a:defRPr/>
                  </a:pPr>
                  <a:endParaRPr lang="ko-KR" altLang="en-US" sz="1500" dirty="0">
                    <a:latin typeface="-웹윤고딕130" pitchFamily="18" charset="-127"/>
                    <a:ea typeface="-웹윤고딕130" pitchFamily="18" charset="-127"/>
                  </a:endParaRPr>
                </a:p>
              </p:txBody>
            </p:sp>
            <p:sp>
              <p:nvSpPr>
                <p:cNvPr id="117" name="타원 116"/>
                <p:cNvSpPr/>
                <p:nvPr/>
              </p:nvSpPr>
              <p:spPr bwMode="auto">
                <a:xfrm>
                  <a:off x="3007916" y="2735054"/>
                  <a:ext cx="1065584" cy="1067490"/>
                </a:xfrm>
                <a:prstGeom prst="ellipse">
                  <a:avLst/>
                </a:prstGeom>
                <a:solidFill>
                  <a:srgbClr val="C591BE">
                    <a:alpha val="46667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14239" latinLnBrk="0">
                    <a:defRPr/>
                  </a:pPr>
                  <a:endParaRPr lang="ko-KR" altLang="en-US" sz="1500" dirty="0">
                    <a:latin typeface="-웹윤고딕130" pitchFamily="18" charset="-127"/>
                    <a:ea typeface="-웹윤고딕130" pitchFamily="18" charset="-127"/>
                  </a:endParaRPr>
                </a:p>
              </p:txBody>
            </p:sp>
            <p:sp>
              <p:nvSpPr>
                <p:cNvPr id="118" name="타원 117"/>
                <p:cNvSpPr/>
                <p:nvPr/>
              </p:nvSpPr>
              <p:spPr bwMode="auto">
                <a:xfrm>
                  <a:off x="3057399" y="2786252"/>
                  <a:ext cx="966619" cy="965093"/>
                </a:xfrm>
                <a:prstGeom prst="ellipse">
                  <a:avLst/>
                </a:prstGeom>
                <a:solidFill>
                  <a:srgbClr val="FFFF00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/>
                <a:lstStyle/>
                <a:p>
                  <a:pPr algn="ctr" defTabSz="914239" latinLnBrk="0">
                    <a:defRPr/>
                  </a:pPr>
                  <a:endParaRPr lang="ko-KR" altLang="en-US" sz="1000" kern="0" dirty="0">
                    <a:latin typeface="-웹윤고딕140" pitchFamily="18" charset="-127"/>
                    <a:ea typeface="-웹윤고딕140" pitchFamily="18" charset="-127"/>
                  </a:endParaRPr>
                </a:p>
              </p:txBody>
            </p:sp>
            <p:sp>
              <p:nvSpPr>
                <p:cNvPr id="119" name="직사각형 438"/>
                <p:cNvSpPr>
                  <a:spLocks noChangeArrowheads="1"/>
                </p:cNvSpPr>
                <p:nvPr/>
              </p:nvSpPr>
              <p:spPr bwMode="auto">
                <a:xfrm flipH="1">
                  <a:off x="2982322" y="2787959"/>
                  <a:ext cx="1116773" cy="9616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 defTabSz="914239" latinLnBrk="0">
                    <a:buClr>
                      <a:srgbClr val="3271AA"/>
                    </a:buClr>
                    <a:buSzPct val="140000"/>
                    <a:tabLst>
                      <a:tab pos="4949884" algn="l"/>
                    </a:tabLst>
                    <a:defRPr/>
                  </a:pPr>
                  <a:endParaRPr lang="ko-KR" altLang="en-US" sz="1500" kern="0" dirty="0">
                    <a:solidFill>
                      <a:schemeClr val="bg1"/>
                    </a:solidFill>
                    <a:latin typeface="+mj-lt"/>
                    <a:ea typeface="-웹윤고딕140" pitchFamily="18" charset="-127"/>
                    <a:sym typeface="Monotype Sorts"/>
                  </a:endParaRPr>
                </a:p>
              </p:txBody>
            </p:sp>
          </p:grpSp>
        </p:grpSp>
        <p:sp>
          <p:nvSpPr>
            <p:cNvPr id="112" name="직사각형 111"/>
            <p:cNvSpPr/>
            <p:nvPr/>
          </p:nvSpPr>
          <p:spPr>
            <a:xfrm>
              <a:off x="5951823" y="2121015"/>
              <a:ext cx="1867129" cy="6447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239" latinLnBrk="0">
                <a:buClr>
                  <a:srgbClr val="3271AA"/>
                </a:buClr>
                <a:buSzPct val="140000"/>
                <a:tabLst>
                  <a:tab pos="4949884" algn="l"/>
                </a:tabLst>
                <a:defRPr/>
              </a:pPr>
              <a:r>
                <a:rPr lang="ko-KR" altLang="en-US" sz="1600" b="1" kern="0" dirty="0">
                  <a:latin typeface="+mn-ea"/>
                  <a:sym typeface="Monotype Sorts"/>
                </a:rPr>
                <a:t>현장사진</a:t>
              </a:r>
              <a:endParaRPr lang="en-US" altLang="ko-KR" sz="1600" b="1" kern="0" dirty="0">
                <a:latin typeface="+mn-ea"/>
                <a:sym typeface="Monotype Sorts"/>
              </a:endParaRPr>
            </a:p>
            <a:p>
              <a:pPr algn="ctr" defTabSz="914239" latinLnBrk="0">
                <a:buClr>
                  <a:srgbClr val="3271AA"/>
                </a:buClr>
                <a:buSzPct val="140000"/>
                <a:tabLst>
                  <a:tab pos="4949884" algn="l"/>
                </a:tabLst>
                <a:defRPr/>
              </a:pPr>
              <a:r>
                <a:rPr lang="ko-KR" altLang="en-US" sz="1600" b="1" kern="0" dirty="0">
                  <a:latin typeface="+mn-ea"/>
                  <a:sym typeface="Monotype Sorts"/>
                </a:rPr>
                <a:t>촬영 가능</a:t>
              </a: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423999" y="526590"/>
            <a:ext cx="4033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4. </a:t>
            </a:r>
            <a:r>
              <a:rPr lang="ko-KR" altLang="en-US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제안 내용</a:t>
            </a:r>
          </a:p>
        </p:txBody>
      </p:sp>
      <p:cxnSp>
        <p:nvCxnSpPr>
          <p:cNvPr id="76" name="직선 연결선 75"/>
          <p:cNvCxnSpPr/>
          <p:nvPr/>
        </p:nvCxnSpPr>
        <p:spPr>
          <a:xfrm>
            <a:off x="467544" y="989439"/>
            <a:ext cx="8219256" cy="0"/>
          </a:xfrm>
          <a:prstGeom prst="line">
            <a:avLst/>
          </a:prstGeom>
          <a:ln w="38100">
            <a:solidFill>
              <a:srgbClr val="303F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6960045" y="588145"/>
            <a:ext cx="17267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rgbClr val="303F9F"/>
                </a:solidFill>
                <a:latin typeface="나눔고딕 ExtraBold" pitchFamily="50" charset="-127"/>
                <a:ea typeface="나눔고딕 ExtraBold" pitchFamily="50" charset="-127"/>
              </a:rPr>
              <a:t>(2)</a:t>
            </a:r>
            <a:r>
              <a:rPr lang="ko-KR" altLang="en-US" sz="1600" dirty="0">
                <a:latin typeface="나눔고딕 ExtraBold" pitchFamily="50" charset="-127"/>
                <a:ea typeface="나눔고딕 ExtraBold" pitchFamily="50" charset="-127"/>
              </a:rPr>
              <a:t> 제안 기대효과</a:t>
            </a:r>
          </a:p>
        </p:txBody>
      </p:sp>
      <p:pic>
        <p:nvPicPr>
          <p:cNvPr id="82" name="Picture 5" descr="C:\Users\KANG\Desktop\회사소개서_제안서\이미지\network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37235" y="5637976"/>
            <a:ext cx="460186" cy="4881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1201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pic>
        <p:nvPicPr>
          <p:cNvPr id="4098" name="Picture 2" descr="C:\Users\kopas7\Desktop\images\다돈다_20180906_1_제안서용_0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8" t="25915" r="70132" b="19786"/>
          <a:stretch/>
        </p:blipFill>
        <p:spPr bwMode="auto">
          <a:xfrm>
            <a:off x="947651" y="1770612"/>
            <a:ext cx="1878676" cy="295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23999" y="277200"/>
            <a:ext cx="4033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5. </a:t>
            </a:r>
            <a:r>
              <a:rPr lang="ko-KR" altLang="en-US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서비스 이용요금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467544" y="740049"/>
            <a:ext cx="8219256" cy="0"/>
          </a:xfrm>
          <a:prstGeom prst="line">
            <a:avLst/>
          </a:prstGeom>
          <a:ln w="38100">
            <a:solidFill>
              <a:srgbClr val="303F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64029" y="4862945"/>
            <a:ext cx="16708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/>
              <a:t>* </a:t>
            </a:r>
            <a:r>
              <a:rPr lang="ko-KR" altLang="en-US" sz="1200" b="1" dirty="0"/>
              <a:t>순찰지점용 </a:t>
            </a:r>
            <a:r>
              <a:rPr lang="ko-KR" altLang="en-US" sz="1200" b="1" dirty="0" err="1"/>
              <a:t>초소칩</a:t>
            </a:r>
            <a:endParaRPr lang="ko-KR" altLang="en-US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183770" y="1773382"/>
            <a:ext cx="5187142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3200" b="1" dirty="0"/>
              <a:t>순찰지점 </a:t>
            </a:r>
            <a:r>
              <a:rPr lang="en-US" altLang="ko-KR" sz="3200" b="1" dirty="0"/>
              <a:t>1</a:t>
            </a:r>
            <a:r>
              <a:rPr lang="ko-KR" altLang="en-US" sz="3200" b="1" dirty="0"/>
              <a:t>개 </a:t>
            </a:r>
            <a:r>
              <a:rPr lang="en-US" altLang="ko-KR" sz="3200" b="1" dirty="0"/>
              <a:t>= </a:t>
            </a:r>
            <a:r>
              <a:rPr lang="ko-KR" altLang="en-US" sz="3200" b="1" dirty="0"/>
              <a:t>월</a:t>
            </a:r>
            <a:r>
              <a:rPr lang="en-US" altLang="ko-KR" sz="3200" b="1" dirty="0"/>
              <a:t>990</a:t>
            </a:r>
            <a:r>
              <a:rPr lang="ko-KR" altLang="en-US" sz="3200" b="1" dirty="0"/>
              <a:t>원</a:t>
            </a:r>
            <a:endParaRPr lang="en-US" altLang="ko-KR" sz="3200" b="1" dirty="0"/>
          </a:p>
          <a:p>
            <a:pPr algn="r"/>
            <a:endParaRPr lang="en-US" altLang="ko-KR" sz="1400" b="1" dirty="0"/>
          </a:p>
          <a:p>
            <a:pPr algn="r"/>
            <a:r>
              <a:rPr lang="ko-KR" altLang="en-US" sz="1400" b="1" dirty="0">
                <a:solidFill>
                  <a:srgbClr val="FF0000"/>
                </a:solidFill>
              </a:rPr>
              <a:t>순찰지점 </a:t>
            </a:r>
            <a:r>
              <a:rPr lang="en-US" altLang="ko-KR" sz="1400" b="1" dirty="0">
                <a:solidFill>
                  <a:srgbClr val="FF0000"/>
                </a:solidFill>
              </a:rPr>
              <a:t>1</a:t>
            </a:r>
            <a:r>
              <a:rPr lang="ko-KR" altLang="en-US" sz="1400" b="1" dirty="0">
                <a:solidFill>
                  <a:srgbClr val="FF0000"/>
                </a:solidFill>
              </a:rPr>
              <a:t>개당 월 </a:t>
            </a:r>
            <a:r>
              <a:rPr lang="en-US" altLang="ko-KR" sz="1400" b="1" dirty="0">
                <a:solidFill>
                  <a:srgbClr val="FF0000"/>
                </a:solidFill>
              </a:rPr>
              <a:t>990</a:t>
            </a:r>
            <a:r>
              <a:rPr lang="ko-KR" altLang="en-US" sz="1400" b="1" dirty="0">
                <a:solidFill>
                  <a:srgbClr val="FF0000"/>
                </a:solidFill>
              </a:rPr>
              <a:t>원</a:t>
            </a:r>
            <a:r>
              <a:rPr lang="ko-KR" altLang="en-US" sz="1400" b="1" dirty="0"/>
              <a:t>의 저렴한 비용으로</a:t>
            </a:r>
            <a:endParaRPr lang="en-US" altLang="ko-KR" sz="1400" b="1" dirty="0"/>
          </a:p>
          <a:p>
            <a:pPr algn="r"/>
            <a:r>
              <a:rPr lang="ko-KR" altLang="en-US" sz="1400" b="1" dirty="0" err="1"/>
              <a:t>다돈다</a:t>
            </a:r>
            <a:r>
              <a:rPr lang="ko-KR" altLang="en-US" sz="1400" b="1" dirty="0"/>
              <a:t> 서비스를 사용할 수 있습니다</a:t>
            </a:r>
            <a:r>
              <a:rPr lang="en-US" altLang="ko-KR" sz="1400" b="1" dirty="0"/>
              <a:t>.</a:t>
            </a:r>
          </a:p>
          <a:p>
            <a:pPr algn="r"/>
            <a:endParaRPr lang="en-US" altLang="ko-KR" sz="1400" b="1" dirty="0"/>
          </a:p>
          <a:p>
            <a:pPr algn="r"/>
            <a:r>
              <a:rPr lang="en-US" altLang="ko-KR" sz="1400" b="1" dirty="0">
                <a:solidFill>
                  <a:srgbClr val="FF0000"/>
                </a:solidFill>
              </a:rPr>
              <a:t>1</a:t>
            </a:r>
            <a:r>
              <a:rPr lang="ko-KR" altLang="en-US" sz="1400" b="1" dirty="0">
                <a:solidFill>
                  <a:srgbClr val="FF0000"/>
                </a:solidFill>
              </a:rPr>
              <a:t>년</a:t>
            </a:r>
            <a:r>
              <a:rPr lang="en-US" altLang="ko-KR" sz="1400" b="1" dirty="0">
                <a:solidFill>
                  <a:srgbClr val="FF0000"/>
                </a:solidFill>
              </a:rPr>
              <a:t>(12</a:t>
            </a:r>
            <a:r>
              <a:rPr lang="ko-KR" altLang="en-US" sz="1400" b="1" dirty="0">
                <a:solidFill>
                  <a:srgbClr val="FF0000"/>
                </a:solidFill>
              </a:rPr>
              <a:t>개월</a:t>
            </a:r>
            <a:r>
              <a:rPr lang="en-US" altLang="ko-KR" sz="1400" b="1" dirty="0">
                <a:solidFill>
                  <a:srgbClr val="FF0000"/>
                </a:solidFill>
              </a:rPr>
              <a:t>) </a:t>
            </a:r>
            <a:r>
              <a:rPr lang="ko-KR" altLang="en-US" sz="1400" b="1" dirty="0">
                <a:solidFill>
                  <a:srgbClr val="FF0000"/>
                </a:solidFill>
              </a:rPr>
              <a:t>사용시 </a:t>
            </a:r>
            <a:r>
              <a:rPr lang="en-US" altLang="ko-KR" sz="1400" b="1" dirty="0">
                <a:solidFill>
                  <a:srgbClr val="FF0000"/>
                </a:solidFill>
              </a:rPr>
              <a:t>2</a:t>
            </a:r>
            <a:r>
              <a:rPr lang="ko-KR" altLang="en-US" sz="1400" b="1" dirty="0">
                <a:solidFill>
                  <a:srgbClr val="FF0000"/>
                </a:solidFill>
              </a:rPr>
              <a:t>개월 무료</a:t>
            </a:r>
            <a:endParaRPr lang="en-US" altLang="ko-KR" sz="1400" b="1" dirty="0">
              <a:solidFill>
                <a:srgbClr val="FF0000"/>
              </a:solidFill>
            </a:endParaRPr>
          </a:p>
          <a:p>
            <a:pPr algn="r"/>
            <a:r>
              <a:rPr lang="ko-KR" altLang="en-US" sz="1400" b="1" dirty="0"/>
              <a:t>예</a:t>
            </a:r>
            <a:r>
              <a:rPr lang="en-US" altLang="ko-KR" sz="1400" b="1" dirty="0"/>
              <a:t>) 1</a:t>
            </a:r>
            <a:r>
              <a:rPr lang="ko-KR" altLang="en-US" sz="1400" b="1" dirty="0"/>
              <a:t>년 이용권 </a:t>
            </a:r>
            <a:r>
              <a:rPr lang="en-US" altLang="ko-KR" sz="1400" b="1" dirty="0"/>
              <a:t>= 99,000</a:t>
            </a:r>
            <a:r>
              <a:rPr lang="ko-KR" altLang="en-US" sz="1400" b="1" dirty="0"/>
              <a:t>원 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순찰지점 </a:t>
            </a:r>
            <a:r>
              <a:rPr lang="en-US" altLang="ko-KR" sz="1400" b="1" dirty="0"/>
              <a:t>10</a:t>
            </a:r>
            <a:r>
              <a:rPr lang="ko-KR" altLang="en-US" sz="1400" b="1" dirty="0"/>
              <a:t>개 기준</a:t>
            </a:r>
            <a:r>
              <a:rPr lang="en-US" altLang="ko-KR" sz="1400" b="1" dirty="0"/>
              <a:t>)</a:t>
            </a:r>
          </a:p>
          <a:p>
            <a:pPr algn="r"/>
            <a:endParaRPr lang="en-US" altLang="ko-KR" sz="1400" b="1" dirty="0"/>
          </a:p>
          <a:p>
            <a:pPr algn="r"/>
            <a:endParaRPr lang="en-US" altLang="ko-KR" sz="1400" b="1" dirty="0"/>
          </a:p>
          <a:p>
            <a:pPr algn="r"/>
            <a:endParaRPr lang="en-US" altLang="ko-KR" sz="1400" b="1" dirty="0"/>
          </a:p>
          <a:p>
            <a:pPr marL="171450" indent="-171450" algn="r">
              <a:buFont typeface="Arial" charset="0"/>
              <a:buChar char="•"/>
            </a:pPr>
            <a:r>
              <a:rPr lang="ko-KR" altLang="en-US" sz="1100" b="1" dirty="0"/>
              <a:t>서비스 </a:t>
            </a:r>
            <a:r>
              <a:rPr lang="ko-KR" altLang="en-US" sz="1100" b="1" dirty="0" err="1"/>
              <a:t>신청시</a:t>
            </a:r>
            <a:r>
              <a:rPr lang="ko-KR" altLang="en-US" sz="1100" b="1" dirty="0"/>
              <a:t> </a:t>
            </a:r>
            <a:r>
              <a:rPr lang="ko-KR" altLang="en-US" sz="1100" b="1" dirty="0" err="1">
                <a:solidFill>
                  <a:srgbClr val="FF0000"/>
                </a:solidFill>
              </a:rPr>
              <a:t>초소칩이</a:t>
            </a:r>
            <a:r>
              <a:rPr lang="ko-KR" altLang="en-US" sz="1100" b="1" dirty="0">
                <a:solidFill>
                  <a:srgbClr val="FF0000"/>
                </a:solidFill>
              </a:rPr>
              <a:t> 무료</a:t>
            </a:r>
            <a:r>
              <a:rPr lang="ko-KR" altLang="en-US" sz="1100" b="1" dirty="0"/>
              <a:t>로 제공됩니다</a:t>
            </a:r>
            <a:r>
              <a:rPr lang="en-US" altLang="ko-KR" sz="1100" b="1" dirty="0"/>
              <a:t>.</a:t>
            </a:r>
          </a:p>
          <a:p>
            <a:pPr marL="171450" indent="-171450" algn="r">
              <a:buFont typeface="Arial" charset="0"/>
              <a:buChar char="•"/>
            </a:pPr>
            <a:endParaRPr lang="en-US" altLang="ko-KR" sz="1100" b="1" dirty="0"/>
          </a:p>
          <a:p>
            <a:pPr marL="171450" indent="-171450" algn="r">
              <a:buFont typeface="Arial" charset="0"/>
              <a:buChar char="•"/>
            </a:pPr>
            <a:r>
              <a:rPr lang="ko-KR" altLang="en-US" sz="1100" b="1" dirty="0">
                <a:solidFill>
                  <a:srgbClr val="FF0000"/>
                </a:solidFill>
              </a:rPr>
              <a:t>순찰요원</a:t>
            </a:r>
            <a:r>
              <a:rPr lang="en-US" altLang="ko-KR" sz="1100" b="1" dirty="0">
                <a:solidFill>
                  <a:srgbClr val="FF0000"/>
                </a:solidFill>
              </a:rPr>
              <a:t>(</a:t>
            </a:r>
            <a:r>
              <a:rPr lang="ko-KR" altLang="en-US" sz="1100" b="1" dirty="0">
                <a:solidFill>
                  <a:srgbClr val="FF0000"/>
                </a:solidFill>
              </a:rPr>
              <a:t>근무자</a:t>
            </a:r>
            <a:r>
              <a:rPr lang="en-US" altLang="ko-KR" sz="1100" b="1" dirty="0">
                <a:solidFill>
                  <a:srgbClr val="FF0000"/>
                </a:solidFill>
              </a:rPr>
              <a:t>)</a:t>
            </a:r>
            <a:r>
              <a:rPr lang="ko-KR" altLang="en-US" sz="1100" b="1" dirty="0">
                <a:solidFill>
                  <a:srgbClr val="FF0000"/>
                </a:solidFill>
              </a:rPr>
              <a:t>는 무제한 등록 </a:t>
            </a:r>
            <a:r>
              <a:rPr lang="ko-KR" altLang="en-US" sz="1100" b="1" dirty="0"/>
              <a:t>및 사용가능 합니다</a:t>
            </a:r>
            <a:r>
              <a:rPr lang="en-US" altLang="ko-KR" sz="11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0714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23999" y="110940"/>
            <a:ext cx="4033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6. </a:t>
            </a:r>
            <a:r>
              <a:rPr lang="ko-KR" altLang="en-US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시스템 특징</a:t>
            </a:r>
          </a:p>
        </p:txBody>
      </p:sp>
      <p:cxnSp>
        <p:nvCxnSpPr>
          <p:cNvPr id="15" name="직선 연결선 14"/>
          <p:cNvCxnSpPr/>
          <p:nvPr/>
        </p:nvCxnSpPr>
        <p:spPr>
          <a:xfrm>
            <a:off x="467544" y="573789"/>
            <a:ext cx="8219256" cy="0"/>
          </a:xfrm>
          <a:prstGeom prst="line">
            <a:avLst/>
          </a:prstGeom>
          <a:ln w="38100">
            <a:solidFill>
              <a:srgbClr val="303F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kopas7\Desktop\images\다돈다_20180906_1_제안서용_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72" y="971153"/>
            <a:ext cx="7200000" cy="2658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opas7\Desktop\images\다돈다_20180906_1_제안서용_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72" y="3683462"/>
            <a:ext cx="7200000" cy="267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4457017" y="1577108"/>
            <a:ext cx="33674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b="1" dirty="0"/>
              <a:t>간편한 순찰기록</a:t>
            </a:r>
            <a:endParaRPr lang="en-US" altLang="ko-KR" sz="2800" b="1" dirty="0"/>
          </a:p>
          <a:p>
            <a:pPr algn="r"/>
            <a:endParaRPr lang="en-US" altLang="ko-KR" sz="1200" b="1" dirty="0"/>
          </a:p>
          <a:p>
            <a:pPr algn="r"/>
            <a:r>
              <a:rPr lang="ko-KR" altLang="en-US" sz="1200" b="1" dirty="0"/>
              <a:t>각 순찰지점에 설치한 </a:t>
            </a:r>
            <a:r>
              <a:rPr lang="ko-KR" altLang="en-US" sz="1200" b="1" dirty="0" err="1"/>
              <a:t>초소칩을</a:t>
            </a:r>
            <a:r>
              <a:rPr lang="ko-KR" altLang="en-US" sz="1200" b="1" dirty="0"/>
              <a:t> </a:t>
            </a:r>
            <a:r>
              <a:rPr lang="ko-KR" altLang="en-US" sz="1200" b="1" dirty="0" err="1"/>
              <a:t>태그하여</a:t>
            </a:r>
            <a:endParaRPr lang="en-US" altLang="ko-KR" sz="1200" b="1" dirty="0"/>
          </a:p>
          <a:p>
            <a:pPr algn="r"/>
            <a:r>
              <a:rPr lang="ko-KR" altLang="en-US" sz="1200" b="1" dirty="0">
                <a:solidFill>
                  <a:srgbClr val="FF0000"/>
                </a:solidFill>
              </a:rPr>
              <a:t>간편하게 순찰업무를 수행</a:t>
            </a:r>
            <a:r>
              <a:rPr lang="ko-KR" altLang="en-US" sz="1200" b="1" dirty="0"/>
              <a:t>할 수 있습니다</a:t>
            </a:r>
            <a:r>
              <a:rPr lang="en-US" altLang="ko-KR" sz="1200" b="1" dirty="0"/>
              <a:t>.</a:t>
            </a:r>
          </a:p>
          <a:p>
            <a:pPr algn="r"/>
            <a:endParaRPr lang="en-US" altLang="ko-KR" sz="1200" b="1" dirty="0"/>
          </a:p>
          <a:p>
            <a:pPr algn="r"/>
            <a:r>
              <a:rPr lang="en-US" altLang="ko-KR" sz="1200" b="1" dirty="0"/>
              <a:t>* </a:t>
            </a:r>
            <a:r>
              <a:rPr lang="ko-KR" altLang="en-US" sz="1200" b="1" dirty="0" err="1"/>
              <a:t>사용가능한</a:t>
            </a:r>
            <a:r>
              <a:rPr lang="ko-KR" altLang="en-US" sz="1200" b="1" dirty="0"/>
              <a:t> 최소 순찰지점은 </a:t>
            </a:r>
            <a:r>
              <a:rPr lang="en-US" altLang="ko-KR" sz="1200" b="1" dirty="0"/>
              <a:t>10</a:t>
            </a:r>
            <a:r>
              <a:rPr lang="ko-KR" altLang="en-US" sz="1200" b="1" dirty="0"/>
              <a:t>개 입니다</a:t>
            </a:r>
            <a:r>
              <a:rPr lang="en-US" altLang="ko-KR" sz="1200" b="1" dirty="0"/>
              <a:t>.</a:t>
            </a:r>
            <a:endParaRPr lang="ko-KR" altLang="en-US" sz="1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414732" y="4390981"/>
            <a:ext cx="349369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/>
              <a:t>순찰현장 사진촬영</a:t>
            </a:r>
            <a:endParaRPr lang="en-US" altLang="ko-KR" sz="2800" b="1" dirty="0"/>
          </a:p>
          <a:p>
            <a:endParaRPr lang="en-US" altLang="ko-KR" sz="1200" b="1" dirty="0"/>
          </a:p>
          <a:p>
            <a:r>
              <a:rPr lang="ko-KR" altLang="en-US" sz="1200" b="1" dirty="0"/>
              <a:t>순찰업무 중 현장 </a:t>
            </a:r>
            <a:r>
              <a:rPr lang="ko-KR" altLang="en-US" sz="1200" b="1" dirty="0">
                <a:solidFill>
                  <a:srgbClr val="00B0F0"/>
                </a:solidFill>
              </a:rPr>
              <a:t>사진을 촬영</a:t>
            </a:r>
            <a:r>
              <a:rPr lang="ko-KR" altLang="en-US" sz="1200" b="1" dirty="0"/>
              <a:t>하고</a:t>
            </a:r>
            <a:endParaRPr lang="en-US" altLang="ko-KR" sz="1200" b="1" dirty="0"/>
          </a:p>
          <a:p>
            <a:r>
              <a:rPr lang="ko-KR" altLang="en-US" sz="1200" b="1" dirty="0"/>
              <a:t>실시간 공유 및 조회가 가능하여</a:t>
            </a:r>
            <a:endParaRPr lang="en-US" altLang="ko-KR" sz="1200" b="1" dirty="0"/>
          </a:p>
          <a:p>
            <a:r>
              <a:rPr lang="ko-KR" altLang="en-US" sz="1200" b="1" dirty="0"/>
              <a:t>보다 정확한 순찰관리가 가능합니다</a:t>
            </a:r>
            <a:r>
              <a:rPr lang="en-US" altLang="ko-KR" sz="1200" b="1" dirty="0"/>
              <a:t>.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459452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23999" y="110940"/>
            <a:ext cx="4033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6. </a:t>
            </a:r>
            <a:r>
              <a:rPr lang="ko-KR" altLang="en-US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시스템 특징</a:t>
            </a:r>
          </a:p>
        </p:txBody>
      </p:sp>
      <p:cxnSp>
        <p:nvCxnSpPr>
          <p:cNvPr id="15" name="직선 연결선 14"/>
          <p:cNvCxnSpPr/>
          <p:nvPr/>
        </p:nvCxnSpPr>
        <p:spPr>
          <a:xfrm>
            <a:off x="467544" y="573789"/>
            <a:ext cx="8219256" cy="0"/>
          </a:xfrm>
          <a:prstGeom prst="line">
            <a:avLst/>
          </a:prstGeom>
          <a:ln w="38100">
            <a:solidFill>
              <a:srgbClr val="303F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C:\Users\kopas7\Desktop\images\다돈다_20180906_1_제안서용_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31" y="815132"/>
            <a:ext cx="7200000" cy="267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kopas7\Desktop\images\다돈다_20180906_1_제안서용_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31" y="3542491"/>
            <a:ext cx="7200000" cy="2658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4457017" y="1335904"/>
            <a:ext cx="34181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b="1" dirty="0"/>
              <a:t>특이사항 메모가능</a:t>
            </a:r>
            <a:endParaRPr lang="en-US" altLang="ko-KR" sz="2800" b="1" dirty="0"/>
          </a:p>
          <a:p>
            <a:pPr algn="r"/>
            <a:endParaRPr lang="en-US" altLang="ko-KR" sz="1200" b="1" dirty="0"/>
          </a:p>
          <a:p>
            <a:pPr algn="r"/>
            <a:r>
              <a:rPr lang="ko-KR" altLang="en-US" sz="1200" b="1" dirty="0"/>
              <a:t>순찰업무 중 특이사항이 발생하면</a:t>
            </a:r>
            <a:endParaRPr lang="en-US" altLang="ko-KR" sz="1200" b="1" dirty="0"/>
          </a:p>
          <a:p>
            <a:pPr algn="r"/>
            <a:r>
              <a:rPr lang="ko-KR" altLang="en-US" sz="1200" b="1" dirty="0"/>
              <a:t>원하는 내용의 </a:t>
            </a:r>
            <a:r>
              <a:rPr lang="ko-KR" altLang="en-US" sz="1200" b="1" dirty="0">
                <a:solidFill>
                  <a:srgbClr val="FF0000"/>
                </a:solidFill>
              </a:rPr>
              <a:t>메모 및 저장</a:t>
            </a:r>
            <a:r>
              <a:rPr lang="ko-KR" altLang="en-US" sz="1200" b="1" dirty="0"/>
              <a:t>이 가능하여</a:t>
            </a:r>
            <a:endParaRPr lang="en-US" altLang="ko-KR" sz="1200" b="1" dirty="0"/>
          </a:p>
          <a:p>
            <a:pPr algn="r"/>
            <a:r>
              <a:rPr lang="ko-KR" altLang="en-US" sz="1200" b="1" dirty="0"/>
              <a:t>보다 정밀한 순찰업무의 수행이 가능합니다</a:t>
            </a:r>
            <a:r>
              <a:rPr lang="en-US" altLang="ko-KR" sz="1200" b="1" dirty="0"/>
              <a:t>.</a:t>
            </a:r>
          </a:p>
          <a:p>
            <a:pPr algn="r"/>
            <a:endParaRPr lang="en-US" altLang="ko-KR" sz="1200" b="1" dirty="0"/>
          </a:p>
          <a:p>
            <a:pPr algn="r"/>
            <a:r>
              <a:rPr lang="en-US" altLang="ko-KR" sz="1200" b="1" dirty="0"/>
              <a:t>* </a:t>
            </a:r>
            <a:r>
              <a:rPr lang="ko-KR" altLang="en-US" sz="1200" b="1" dirty="0"/>
              <a:t>자주 사용하는 순찰결과는 미리 </a:t>
            </a:r>
            <a:r>
              <a:rPr lang="ko-KR" altLang="en-US" sz="1200" b="1" dirty="0">
                <a:solidFill>
                  <a:srgbClr val="FF0000"/>
                </a:solidFill>
              </a:rPr>
              <a:t>단축키로 등록</a:t>
            </a:r>
            <a:r>
              <a:rPr lang="ko-KR" altLang="en-US" sz="1200" b="1" dirty="0"/>
              <a:t>하여 신속하게 결과를 입력할 수 있습니다</a:t>
            </a:r>
            <a:r>
              <a:rPr lang="en-US" altLang="ko-KR" sz="1200" b="1" dirty="0"/>
              <a:t>.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23973" y="4240779"/>
            <a:ext cx="327457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PC + </a:t>
            </a:r>
            <a:r>
              <a:rPr lang="ko-KR" altLang="en-US" sz="2800" b="1" dirty="0" err="1"/>
              <a:t>스마트폰</a:t>
            </a:r>
            <a:endParaRPr lang="en-US" altLang="ko-KR" sz="2800" b="1" dirty="0"/>
          </a:p>
          <a:p>
            <a:endParaRPr lang="en-US" altLang="ko-KR" sz="1200" b="1" dirty="0"/>
          </a:p>
          <a:p>
            <a:r>
              <a:rPr lang="ko-KR" altLang="en-US" sz="1200" b="1" dirty="0">
                <a:solidFill>
                  <a:srgbClr val="00B0F0"/>
                </a:solidFill>
              </a:rPr>
              <a:t>언제 어디서나 </a:t>
            </a:r>
            <a:r>
              <a:rPr lang="en-US" altLang="ko-KR" sz="1200" b="1" dirty="0">
                <a:solidFill>
                  <a:srgbClr val="00B0F0"/>
                </a:solidFill>
              </a:rPr>
              <a:t>PC &amp; </a:t>
            </a:r>
            <a:r>
              <a:rPr lang="ko-KR" altLang="en-US" sz="1200" b="1" dirty="0" err="1">
                <a:solidFill>
                  <a:srgbClr val="00B0F0"/>
                </a:solidFill>
              </a:rPr>
              <a:t>스마트폰</a:t>
            </a:r>
            <a:r>
              <a:rPr lang="ko-KR" altLang="en-US" sz="1200" b="1" dirty="0" err="1"/>
              <a:t>으로</a:t>
            </a:r>
            <a:endParaRPr lang="en-US" altLang="ko-KR" sz="1200" b="1" dirty="0"/>
          </a:p>
          <a:p>
            <a:r>
              <a:rPr lang="ko-KR" altLang="en-US" sz="1200" b="1" dirty="0"/>
              <a:t>순찰기록의 실시간 검색 및</a:t>
            </a:r>
            <a:endParaRPr lang="en-US" altLang="ko-KR" sz="1200" b="1" dirty="0"/>
          </a:p>
          <a:p>
            <a:r>
              <a:rPr lang="ko-KR" altLang="en-US" sz="1200" b="1" dirty="0"/>
              <a:t>시스템 관리가 가능합니다</a:t>
            </a:r>
            <a:r>
              <a:rPr lang="en-US" altLang="ko-KR" sz="1200" b="1" dirty="0"/>
              <a:t>.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459452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9" descr="C:\Users\kopas7\Desktop\images\다돈다_20180906_1_제안서용_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72" y="3516527"/>
            <a:ext cx="7200000" cy="267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23999" y="110940"/>
            <a:ext cx="4033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6. </a:t>
            </a:r>
            <a:r>
              <a:rPr lang="ko-KR" altLang="en-US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시스템 특징</a:t>
            </a:r>
          </a:p>
        </p:txBody>
      </p:sp>
      <p:cxnSp>
        <p:nvCxnSpPr>
          <p:cNvPr id="15" name="직선 연결선 14"/>
          <p:cNvCxnSpPr/>
          <p:nvPr/>
        </p:nvCxnSpPr>
        <p:spPr>
          <a:xfrm>
            <a:off x="467544" y="573789"/>
            <a:ext cx="8219256" cy="0"/>
          </a:xfrm>
          <a:prstGeom prst="line">
            <a:avLst/>
          </a:prstGeom>
          <a:ln w="38100">
            <a:solidFill>
              <a:srgbClr val="303F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4" name="Picture 6" descr="C:\Users\kopas7\Desktop\images\다돈다_20180906_1_제안서용_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432" y="720325"/>
            <a:ext cx="7200000" cy="267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4011283" y="1335511"/>
            <a:ext cx="38964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b="1" dirty="0" err="1"/>
              <a:t>클라우드</a:t>
            </a:r>
            <a:r>
              <a:rPr lang="ko-KR" altLang="en-US" sz="2800" b="1" dirty="0"/>
              <a:t> 서버 시스템</a:t>
            </a:r>
            <a:endParaRPr lang="en-US" altLang="ko-KR" sz="2800" b="1" dirty="0"/>
          </a:p>
          <a:p>
            <a:pPr algn="r"/>
            <a:endParaRPr lang="en-US" altLang="ko-KR" sz="1200" b="1" dirty="0"/>
          </a:p>
          <a:p>
            <a:pPr algn="r"/>
            <a:r>
              <a:rPr lang="ko-KR" altLang="en-US" sz="1200" b="1" dirty="0" err="1"/>
              <a:t>클라우드</a:t>
            </a:r>
            <a:r>
              <a:rPr lang="ko-KR" altLang="en-US" sz="1200" b="1" dirty="0"/>
              <a:t> 시스템을 </a:t>
            </a:r>
            <a:r>
              <a:rPr lang="ko-KR" altLang="en-US" sz="1200" b="1" dirty="0" err="1"/>
              <a:t>기반으로하여</a:t>
            </a:r>
            <a:endParaRPr lang="en-US" altLang="ko-KR" sz="1200" b="1" dirty="0"/>
          </a:p>
          <a:p>
            <a:pPr algn="r"/>
            <a:r>
              <a:rPr lang="ko-KR" altLang="en-US" sz="1200" b="1" dirty="0"/>
              <a:t>순찰현황을 </a:t>
            </a:r>
            <a:r>
              <a:rPr lang="ko-KR" altLang="en-US" sz="1200" b="1" dirty="0">
                <a:solidFill>
                  <a:srgbClr val="FF0000"/>
                </a:solidFill>
              </a:rPr>
              <a:t>실시간으로 확인</a:t>
            </a:r>
            <a:r>
              <a:rPr lang="ko-KR" altLang="en-US" sz="1200" b="1" dirty="0"/>
              <a:t>가능하며</a:t>
            </a:r>
            <a:endParaRPr lang="en-US" altLang="ko-KR" sz="1200" b="1" dirty="0"/>
          </a:p>
          <a:p>
            <a:pPr algn="r"/>
            <a:r>
              <a:rPr lang="en-US" altLang="ko-KR" sz="1200" b="1" dirty="0"/>
              <a:t>PC</a:t>
            </a:r>
            <a:r>
              <a:rPr lang="ko-KR" altLang="en-US" sz="1200" b="1" dirty="0"/>
              <a:t>에 프로그램을 설치할 필요가 없으므로</a:t>
            </a:r>
            <a:endParaRPr lang="en-US" altLang="ko-KR" sz="1200" b="1" dirty="0"/>
          </a:p>
          <a:p>
            <a:pPr algn="r"/>
            <a:r>
              <a:rPr lang="en-US" altLang="ko-KR" sz="1200" b="1" dirty="0">
                <a:solidFill>
                  <a:srgbClr val="FF0000"/>
                </a:solidFill>
              </a:rPr>
              <a:t>PC</a:t>
            </a:r>
            <a:r>
              <a:rPr lang="ko-KR" altLang="en-US" sz="1200" b="1" dirty="0">
                <a:solidFill>
                  <a:srgbClr val="FF0000"/>
                </a:solidFill>
              </a:rPr>
              <a:t>의 교체 </a:t>
            </a:r>
            <a:r>
              <a:rPr lang="en-US" altLang="ko-KR" sz="1200" b="1" dirty="0">
                <a:solidFill>
                  <a:srgbClr val="FF0000"/>
                </a:solidFill>
              </a:rPr>
              <a:t>or </a:t>
            </a:r>
            <a:r>
              <a:rPr lang="ko-KR" altLang="en-US" sz="1200" b="1" dirty="0">
                <a:solidFill>
                  <a:srgbClr val="FF0000"/>
                </a:solidFill>
              </a:rPr>
              <a:t>포맷에 대한 걱정이 없습니다</a:t>
            </a:r>
            <a:r>
              <a:rPr lang="en-US" altLang="ko-KR" sz="1200" b="1" dirty="0">
                <a:solidFill>
                  <a:srgbClr val="FF0000"/>
                </a:solidFill>
              </a:rPr>
              <a:t>.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33250" y="4136797"/>
            <a:ext cx="349243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/>
              <a:t>본사</a:t>
            </a:r>
            <a:r>
              <a:rPr lang="en-US" altLang="ko-KR" sz="2800" b="1" dirty="0"/>
              <a:t>-</a:t>
            </a:r>
            <a:r>
              <a:rPr lang="ko-KR" altLang="en-US" sz="2800" b="1" dirty="0"/>
              <a:t>지사 관리가능</a:t>
            </a:r>
            <a:endParaRPr lang="en-US" altLang="ko-KR" sz="2800" b="1" dirty="0"/>
          </a:p>
          <a:p>
            <a:endParaRPr lang="en-US" altLang="ko-KR" sz="1200" b="1" dirty="0"/>
          </a:p>
          <a:p>
            <a:r>
              <a:rPr lang="ko-KR" altLang="en-US" sz="1200" b="1" dirty="0" err="1"/>
              <a:t>통합형</a:t>
            </a:r>
            <a:r>
              <a:rPr lang="ko-KR" altLang="en-US" sz="1200" b="1" dirty="0"/>
              <a:t> 사업장 관리 시스템을 사용하여</a:t>
            </a:r>
            <a:endParaRPr lang="en-US" altLang="ko-KR" sz="1200" b="1" dirty="0"/>
          </a:p>
          <a:p>
            <a:r>
              <a:rPr lang="ko-KR" altLang="en-US" sz="1200" b="1" dirty="0">
                <a:solidFill>
                  <a:srgbClr val="00B0F0"/>
                </a:solidFill>
              </a:rPr>
              <a:t>한번에 여러 개의 사업장</a:t>
            </a:r>
            <a:r>
              <a:rPr lang="en-US" altLang="ko-KR" sz="1200" b="1" dirty="0">
                <a:solidFill>
                  <a:srgbClr val="00B0F0"/>
                </a:solidFill>
              </a:rPr>
              <a:t>(</a:t>
            </a:r>
            <a:r>
              <a:rPr lang="ko-KR" altLang="en-US" sz="1200" b="1" dirty="0">
                <a:solidFill>
                  <a:srgbClr val="00B0F0"/>
                </a:solidFill>
              </a:rPr>
              <a:t>본사</a:t>
            </a:r>
            <a:r>
              <a:rPr lang="en-US" altLang="ko-KR" sz="1200" b="1" dirty="0">
                <a:solidFill>
                  <a:srgbClr val="00B0F0"/>
                </a:solidFill>
              </a:rPr>
              <a:t>-</a:t>
            </a:r>
            <a:r>
              <a:rPr lang="ko-KR" altLang="en-US" sz="1200" b="1" dirty="0">
                <a:solidFill>
                  <a:srgbClr val="00B0F0"/>
                </a:solidFill>
              </a:rPr>
              <a:t>지사</a:t>
            </a:r>
            <a:r>
              <a:rPr lang="en-US" altLang="ko-KR" sz="1200" b="1" dirty="0">
                <a:solidFill>
                  <a:srgbClr val="00B0F0"/>
                </a:solidFill>
              </a:rPr>
              <a:t>)</a:t>
            </a:r>
            <a:r>
              <a:rPr lang="ko-KR" altLang="en-US" sz="1200" b="1" dirty="0">
                <a:solidFill>
                  <a:srgbClr val="00B0F0"/>
                </a:solidFill>
              </a:rPr>
              <a:t>를</a:t>
            </a:r>
            <a:endParaRPr lang="en-US" altLang="ko-KR" sz="1200" b="1" dirty="0">
              <a:solidFill>
                <a:srgbClr val="00B0F0"/>
              </a:solidFill>
            </a:endParaRPr>
          </a:p>
          <a:p>
            <a:r>
              <a:rPr lang="ko-KR" altLang="en-US" sz="1200" b="1" dirty="0"/>
              <a:t>효율적으로 </a:t>
            </a:r>
            <a:r>
              <a:rPr lang="ko-KR" altLang="en-US" sz="1200" b="1" dirty="0">
                <a:solidFill>
                  <a:srgbClr val="00B0F0"/>
                </a:solidFill>
              </a:rPr>
              <a:t>관리</a:t>
            </a:r>
            <a:r>
              <a:rPr lang="ko-KR" altLang="en-US" sz="1200" b="1" dirty="0"/>
              <a:t>할 수 있습니다</a:t>
            </a:r>
            <a:r>
              <a:rPr lang="en-US" altLang="ko-KR" sz="1200" b="1" dirty="0"/>
              <a:t>.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633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7" descr="C:\Users\kopas7\Desktop\images\다돈다_20180906_1_제안서용_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806" y="3550042"/>
            <a:ext cx="7200000" cy="267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23999" y="110940"/>
            <a:ext cx="4033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6. </a:t>
            </a:r>
            <a:r>
              <a:rPr lang="ko-KR" altLang="en-US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시스템 특징</a:t>
            </a:r>
          </a:p>
        </p:txBody>
      </p:sp>
      <p:cxnSp>
        <p:nvCxnSpPr>
          <p:cNvPr id="15" name="직선 연결선 14"/>
          <p:cNvCxnSpPr/>
          <p:nvPr/>
        </p:nvCxnSpPr>
        <p:spPr>
          <a:xfrm>
            <a:off x="467544" y="573789"/>
            <a:ext cx="8219256" cy="0"/>
          </a:xfrm>
          <a:prstGeom prst="line">
            <a:avLst/>
          </a:prstGeom>
          <a:ln w="38100">
            <a:solidFill>
              <a:srgbClr val="303F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6" name="Picture 8" descr="C:\Users\kopas7\Desktop\images\다돈다_20180906_1_제안서용_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72" y="839604"/>
            <a:ext cx="7200000" cy="267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4032189" y="1579557"/>
            <a:ext cx="381977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b="1" dirty="0"/>
              <a:t>무제한 </a:t>
            </a:r>
            <a:r>
              <a:rPr lang="ko-KR" altLang="en-US" sz="2800" b="1" dirty="0" err="1"/>
              <a:t>순찰자</a:t>
            </a:r>
            <a:r>
              <a:rPr lang="ko-KR" altLang="en-US" sz="2800" b="1" dirty="0"/>
              <a:t> 사용</a:t>
            </a:r>
            <a:endParaRPr lang="en-US" altLang="ko-KR" sz="2800" b="1" dirty="0"/>
          </a:p>
          <a:p>
            <a:pPr algn="r"/>
            <a:endParaRPr lang="en-US" altLang="ko-KR" sz="1200" b="1" dirty="0"/>
          </a:p>
          <a:p>
            <a:pPr algn="r"/>
            <a:r>
              <a:rPr lang="ko-KR" altLang="en-US" sz="1200" b="1" dirty="0">
                <a:solidFill>
                  <a:srgbClr val="FF0000"/>
                </a:solidFill>
              </a:rPr>
              <a:t>무제한으로 순찰요원을 등록</a:t>
            </a:r>
            <a:r>
              <a:rPr lang="ko-KR" altLang="en-US" sz="1200" b="1" dirty="0"/>
              <a:t>하고</a:t>
            </a:r>
            <a:endParaRPr lang="en-US" altLang="ko-KR" sz="1200" b="1" dirty="0"/>
          </a:p>
          <a:p>
            <a:pPr algn="r"/>
            <a:r>
              <a:rPr lang="ko-KR" altLang="en-US" sz="1200" b="1" dirty="0"/>
              <a:t>인원 제한 없이 시스템의 사용이 가능하여</a:t>
            </a:r>
            <a:endParaRPr lang="en-US" altLang="ko-KR" sz="1200" b="1" dirty="0"/>
          </a:p>
          <a:p>
            <a:pPr algn="r"/>
            <a:r>
              <a:rPr lang="ko-KR" altLang="en-US" sz="1200" b="1" dirty="0"/>
              <a:t>보다 전문적이고 정확한 순찰이 가능합니다</a:t>
            </a:r>
            <a:r>
              <a:rPr lang="en-US" altLang="ko-KR" sz="1200" b="1" dirty="0"/>
              <a:t>.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26057" y="4003276"/>
            <a:ext cx="41639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3</a:t>
            </a:r>
            <a:r>
              <a:rPr lang="ko-KR" altLang="en-US" sz="2800" b="1" dirty="0"/>
              <a:t>단계 권한 시스템</a:t>
            </a:r>
            <a:endParaRPr lang="en-US" altLang="ko-KR" sz="2800" b="1" dirty="0"/>
          </a:p>
          <a:p>
            <a:endParaRPr lang="en-US" altLang="ko-KR" sz="1200" b="1" dirty="0"/>
          </a:p>
          <a:p>
            <a:r>
              <a:rPr lang="ko-KR" altLang="en-US" sz="1200" b="1" dirty="0">
                <a:solidFill>
                  <a:srgbClr val="00B0F0"/>
                </a:solidFill>
              </a:rPr>
              <a:t>최고관리자</a:t>
            </a:r>
            <a:r>
              <a:rPr lang="en-US" altLang="ko-KR" sz="1200" b="1" dirty="0">
                <a:solidFill>
                  <a:srgbClr val="00B0F0"/>
                </a:solidFill>
              </a:rPr>
              <a:t>/</a:t>
            </a:r>
            <a:r>
              <a:rPr lang="ko-KR" altLang="en-US" sz="1200" b="1" dirty="0">
                <a:solidFill>
                  <a:srgbClr val="00B0F0"/>
                </a:solidFill>
              </a:rPr>
              <a:t>중간관리자</a:t>
            </a:r>
            <a:r>
              <a:rPr lang="en-US" altLang="ko-KR" sz="1200" b="1" dirty="0">
                <a:solidFill>
                  <a:srgbClr val="00B0F0"/>
                </a:solidFill>
              </a:rPr>
              <a:t>/</a:t>
            </a:r>
            <a:r>
              <a:rPr lang="ko-KR" altLang="en-US" sz="1200" b="1" dirty="0" err="1">
                <a:solidFill>
                  <a:srgbClr val="00B0F0"/>
                </a:solidFill>
              </a:rPr>
              <a:t>순찰자</a:t>
            </a:r>
            <a:r>
              <a:rPr lang="ko-KR" altLang="en-US" sz="1200" b="1" dirty="0">
                <a:solidFill>
                  <a:srgbClr val="00B0F0"/>
                </a:solidFill>
              </a:rPr>
              <a:t> </a:t>
            </a:r>
            <a:r>
              <a:rPr lang="en-US" altLang="ko-KR" sz="1200" b="1" dirty="0">
                <a:solidFill>
                  <a:srgbClr val="00B0F0"/>
                </a:solidFill>
              </a:rPr>
              <a:t>3</a:t>
            </a:r>
            <a:r>
              <a:rPr lang="ko-KR" altLang="en-US" sz="1200" b="1" dirty="0">
                <a:solidFill>
                  <a:srgbClr val="00B0F0"/>
                </a:solidFill>
              </a:rPr>
              <a:t>개의 권한</a:t>
            </a:r>
            <a:r>
              <a:rPr lang="ko-KR" altLang="en-US" sz="1200" b="1" dirty="0"/>
              <a:t>을 사용하여</a:t>
            </a:r>
            <a:endParaRPr lang="en-US" altLang="ko-KR" sz="1200" b="1" dirty="0"/>
          </a:p>
          <a:p>
            <a:r>
              <a:rPr lang="ko-KR" altLang="en-US" sz="1200" b="1" dirty="0"/>
              <a:t>보다 효율적이고 체계적인 순찰관리가 가능합니다</a:t>
            </a:r>
            <a:r>
              <a:rPr lang="en-US" altLang="ko-KR" sz="1200" b="1" dirty="0"/>
              <a:t>.</a:t>
            </a:r>
          </a:p>
          <a:p>
            <a:endParaRPr lang="en-US" altLang="ko-KR" sz="1200" b="1" dirty="0"/>
          </a:p>
          <a:p>
            <a:pPr marL="171450" indent="-171450">
              <a:buFontTx/>
              <a:buChar char="-"/>
            </a:pPr>
            <a:r>
              <a:rPr lang="ko-KR" altLang="en-US" sz="1200" b="1" dirty="0"/>
              <a:t>최고관리자 </a:t>
            </a:r>
            <a:r>
              <a:rPr lang="en-US" altLang="ko-KR" sz="1200" b="1" dirty="0"/>
              <a:t>: </a:t>
            </a:r>
            <a:r>
              <a:rPr lang="ko-KR" altLang="en-US" sz="1200" b="1" dirty="0"/>
              <a:t>모든 기능 사용 가능</a:t>
            </a:r>
            <a:endParaRPr lang="en-US" altLang="ko-KR" sz="1200" b="1" dirty="0"/>
          </a:p>
          <a:p>
            <a:pPr marL="171450" indent="-171450">
              <a:buFontTx/>
              <a:buChar char="-"/>
            </a:pPr>
            <a:r>
              <a:rPr lang="ko-KR" altLang="en-US" sz="1200" b="1" dirty="0"/>
              <a:t>중간관리자 </a:t>
            </a:r>
            <a:r>
              <a:rPr lang="en-US" altLang="ko-KR" sz="1200" b="1" dirty="0"/>
              <a:t>: </a:t>
            </a:r>
            <a:r>
              <a:rPr lang="ko-KR" altLang="en-US" sz="1200" b="1" dirty="0"/>
              <a:t>소속된 그룹</a:t>
            </a:r>
            <a:r>
              <a:rPr lang="en-US" altLang="ko-KR" sz="1200" b="1" dirty="0"/>
              <a:t>(</a:t>
            </a:r>
            <a:r>
              <a:rPr lang="ko-KR" altLang="en-US" sz="1200" b="1" dirty="0"/>
              <a:t>지사</a:t>
            </a:r>
            <a:r>
              <a:rPr lang="en-US" altLang="ko-KR" sz="1200" b="1" dirty="0"/>
              <a:t>)</a:t>
            </a:r>
            <a:r>
              <a:rPr lang="ko-KR" altLang="en-US" sz="1200" b="1" dirty="0"/>
              <a:t>만 제어 가능</a:t>
            </a:r>
            <a:endParaRPr lang="en-US" altLang="ko-KR" sz="1200" b="1" dirty="0"/>
          </a:p>
          <a:p>
            <a:pPr marL="171450" indent="-171450">
              <a:buFontTx/>
              <a:buChar char="-"/>
            </a:pPr>
            <a:r>
              <a:rPr lang="ko-KR" altLang="en-US" sz="1200" b="1" dirty="0" err="1"/>
              <a:t>순찰자</a:t>
            </a:r>
            <a:r>
              <a:rPr lang="ko-KR" altLang="en-US" sz="1200" b="1" dirty="0"/>
              <a:t>       </a:t>
            </a:r>
            <a:r>
              <a:rPr lang="en-US" altLang="ko-KR" sz="1200" b="1" dirty="0"/>
              <a:t>: </a:t>
            </a:r>
            <a:r>
              <a:rPr lang="ko-KR" altLang="en-US" sz="1200" b="1" dirty="0"/>
              <a:t>순찰업무 및 본인기록 조회만 가능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633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13</a:t>
            </a:fld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467544" y="582102"/>
            <a:ext cx="8219256" cy="0"/>
          </a:xfrm>
          <a:prstGeom prst="line">
            <a:avLst/>
          </a:prstGeom>
          <a:ln w="38100">
            <a:solidFill>
              <a:srgbClr val="303F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3999" y="119253"/>
            <a:ext cx="4033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6. </a:t>
            </a:r>
            <a:r>
              <a:rPr lang="ko-KR" altLang="en-US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시스템 특징</a:t>
            </a:r>
          </a:p>
        </p:txBody>
      </p:sp>
      <p:pic>
        <p:nvPicPr>
          <p:cNvPr id="1044" name="Picture 20" descr="C:\Users\kopas7\Desktop\images\다돈다_20180830_2_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22" y="733123"/>
            <a:ext cx="7429500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C:\Users\kopas7\Desktop\images\다돈다_20180830_2_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22" y="3495373"/>
            <a:ext cx="7429500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555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8F51-460E-4A35-889C-29B4D87F97BB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3999" y="277200"/>
            <a:ext cx="4033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7. </a:t>
            </a:r>
            <a:r>
              <a:rPr lang="ko-KR" altLang="en-US" sz="2400" b="1" dirty="0">
                <a:solidFill>
                  <a:srgbClr val="303F9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서비스 이용방법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467544" y="740049"/>
            <a:ext cx="8219256" cy="0"/>
          </a:xfrm>
          <a:prstGeom prst="line">
            <a:avLst/>
          </a:prstGeom>
          <a:ln w="38100">
            <a:solidFill>
              <a:srgbClr val="303F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C:\Users\kopas7\Desktop\images\다돈다_20180906_1_제안서용_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63" y="1612670"/>
            <a:ext cx="8199937" cy="333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383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3464</TotalTime>
  <Words>538</Words>
  <Application>Microsoft Office PowerPoint</Application>
  <PresentationFormat>화면 슬라이드 쇼(4:3)</PresentationFormat>
  <Paragraphs>140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2" baseType="lpstr">
      <vt:lpstr>나눔고딕 ExtraBold</vt:lpstr>
      <vt:lpstr>나눔바른고딕</vt:lpstr>
      <vt:lpstr>맑은 고딕</vt:lpstr>
      <vt:lpstr>-웹윤고딕130</vt:lpstr>
      <vt:lpstr>-웹윤고딕140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강윤식</dc:creator>
  <cp:lastModifiedBy>user</cp:lastModifiedBy>
  <cp:revision>411</cp:revision>
  <dcterms:created xsi:type="dcterms:W3CDTF">2018-03-08T02:47:36Z</dcterms:created>
  <dcterms:modified xsi:type="dcterms:W3CDTF">2020-03-01T12:17:51Z</dcterms:modified>
</cp:coreProperties>
</file>