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1108" r:id="rId2"/>
    <p:sldId id="1096" r:id="rId3"/>
    <p:sldId id="256" r:id="rId4"/>
    <p:sldId id="257" r:id="rId5"/>
    <p:sldId id="260" r:id="rId6"/>
    <p:sldId id="261" r:id="rId7"/>
    <p:sldId id="1095" r:id="rId8"/>
    <p:sldId id="1097" r:id="rId9"/>
    <p:sldId id="1100" r:id="rId10"/>
    <p:sldId id="1101" r:id="rId11"/>
    <p:sldId id="1067" r:id="rId12"/>
    <p:sldId id="1069" r:id="rId13"/>
    <p:sldId id="1070" r:id="rId14"/>
    <p:sldId id="1071" r:id="rId15"/>
    <p:sldId id="1072" r:id="rId16"/>
    <p:sldId id="1023" r:id="rId17"/>
    <p:sldId id="1098" r:id="rId18"/>
    <p:sldId id="1099" r:id="rId19"/>
    <p:sldId id="1038" r:id="rId20"/>
    <p:sldId id="1084" r:id="rId21"/>
    <p:sldId id="1085" r:id="rId22"/>
    <p:sldId id="1102" r:id="rId23"/>
    <p:sldId id="1103" r:id="rId24"/>
    <p:sldId id="1104" r:id="rId25"/>
    <p:sldId id="1105" r:id="rId26"/>
    <p:sldId id="1107" r:id="rId27"/>
    <p:sldId id="1106" r:id="rId28"/>
    <p:sldId id="1110" r:id="rId29"/>
    <p:sldId id="1111" r:id="rId30"/>
    <p:sldId id="258" r:id="rId31"/>
    <p:sldId id="1109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/>
    <p:restoredTop sz="94714"/>
  </p:normalViewPr>
  <p:slideViewPr>
    <p:cSldViewPr snapToGrid="0" snapToObjects="1">
      <p:cViewPr varScale="1">
        <p:scale>
          <a:sx n="151" d="100"/>
          <a:sy n="151" d="100"/>
        </p:scale>
        <p:origin x="7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02751-FC1E-314C-8BC0-B91BC4CD6796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97888-6A28-B848-BF03-BAC25935B3D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2100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D56DB-D808-478E-8624-F84E557D3424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622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29F47-B2B4-D54C-BFE8-734806B78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CC2DB2D-F524-4B48-BF08-AB0A223D8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5B7B3A-2C62-C340-9050-0E1FC043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9E5DFC-6BA0-6F43-A6C9-C8371E6BC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398136-51C2-DD45-B921-414C475E2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9318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E63A9-7995-A645-AE16-1E087861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8A6C60-2B81-6949-B680-573A0BDAA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0FC9D7-43B6-2243-9A8E-253981285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2023D2-FA3E-144C-BB01-DE3263CA1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F61BC6-90E6-0641-B848-43D9C324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4858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AD50C5-0434-0242-A8DC-8F25B22A3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DBE717-2978-6646-B133-D30839B24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0059E4-2B64-DE4B-B9E5-00DF64C2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92EC1E4-DC06-9C4B-AC5A-4C18E772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A05991-9FC4-9549-9205-DCDC3E524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6362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849346-B110-E444-A332-72C6D064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ADAFEC-5D45-2A46-A373-D00FB7A10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FED6A-3342-7E46-8E47-AF9A8397D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AF3059C-1DF6-3E46-9100-54B25042A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D0103A-A50C-BD4F-A9DC-A23983C7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EF1528-D88D-F44B-A8BC-E71CA63D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8038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A914FE-C3B3-504E-ACBC-591109748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CB1DB3F-392D-9048-86C8-6763C709B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75C2909-0354-EE40-AF0F-85E407558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2AF5D6-2D0C-7642-A5CC-F368310229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54998C3-7B03-A849-AD3A-C0A2E659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27A43FE-C910-B444-BE14-C8A450A1A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16C7B8E-96DF-0F46-8EEA-E3005B02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0E991C9-08A6-7141-80F7-534F0328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7351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835BAF-27C4-9D47-BC63-D86080CE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E66702F-E0A4-514E-A0C0-DF8326429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EF82E74-B6E8-7C4E-8BDE-348DFF3B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B9DE278-8FBA-7E42-8194-D56F1F2F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6832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9D227D2-771F-CE49-BC19-1640F596F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D8F6744-A35C-A544-835B-021FCC227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5F4B9F-112C-784A-BEB8-0D0C821D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8371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B307B-4699-D146-B4A2-22BC1188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57844C-EE49-0E46-A166-04D0ABCF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074F93A-957A-134E-8B52-6D4AC5098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20A694-C134-CC4F-84B1-A229295F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7DBDA47-660D-5545-BF96-0A1DF84C6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306694-FB71-E94B-9316-43EA4F07F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1959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C7D0A3-93AA-8A4D-8011-BD6891BC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F9C0A5F-CEC4-C942-AF44-CD2C8079C6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28A518-0FEA-F743-B7F2-4195E5FE0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FE22E12-4EA7-2440-B1EF-F3C11212E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A67859-0A75-084D-8AB0-C5D460FB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1F627E0-2428-A84E-BC64-87997A48C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2595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5BDE2C-59DE-B642-89C3-D4A07C5D2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3D46185-60AA-8045-84A3-B7C48D11E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A3E9D3-F555-594A-9448-85BC9893A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F6D27A-7BCB-F14F-BD73-943346A25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8BA0E3-880D-3E4E-8C3A-FB2008D3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5632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75F13E6-6F03-B54B-B70E-8873273CA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A7A3D97-308E-9740-AF28-00C294A36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4B674E-A811-AE47-B5DC-71C0EB249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B7EE9A-C6AE-6A49-9672-50CACC60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BC1145-6BB7-4B40-A869-A2C5A3EE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1391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BB99E67-4B12-744B-909D-EF91A1FAE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73B4C88-417A-A24C-ABDE-8456ED2D9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6AA902-D1E8-3043-89F5-EF84F9F83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0AD92-663C-ED42-92B5-020695139845}" type="datetimeFigureOut">
              <a:rPr kumimoji="1" lang="ko-KR" altLang="en-US" smtClean="0"/>
              <a:t>2020. 2. 14.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52EE873-5478-CA4E-BE7D-AB3F2769F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79FC46-049B-8F4D-BACA-6B7F7A805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146B8-B9C7-D64A-A441-07DB1D06ED1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8047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play.google.com/store/apps/details?id=com.rocketlaunch.lprpark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file:////var/folders/wn/c_tkthz97t97rpmnjg3bmmrm0000gn/T/com.microsoft.Word/WebArchiveCopyPasteTempFiles/page28image4048819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63E461-FEFC-DC44-8EFD-1D3490AC3CD3}"/>
              </a:ext>
            </a:extLst>
          </p:cNvPr>
          <p:cNvSpPr txBox="1"/>
          <p:nvPr/>
        </p:nvSpPr>
        <p:spPr>
          <a:xfrm>
            <a:off x="409403" y="1343733"/>
            <a:ext cx="56781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b="1" dirty="0" err="1">
                <a:solidFill>
                  <a:schemeClr val="accent5">
                    <a:lumMod val="75000"/>
                    <a:alpha val="70000"/>
                  </a:schemeClr>
                </a:solidFill>
              </a:rPr>
              <a:t>휴맥스</a:t>
            </a:r>
            <a:endParaRPr lang="en-US" altLang="ko-KR" sz="7200" b="1" dirty="0">
              <a:solidFill>
                <a:schemeClr val="accent5">
                  <a:lumMod val="75000"/>
                  <a:alpha val="70000"/>
                </a:schemeClr>
              </a:solidFill>
            </a:endParaRPr>
          </a:p>
          <a:p>
            <a:r>
              <a:rPr lang="ko-KR" altLang="en-US" sz="7200" b="1" dirty="0">
                <a:solidFill>
                  <a:schemeClr val="accent5">
                    <a:lumMod val="75000"/>
                    <a:alpha val="70000"/>
                  </a:schemeClr>
                </a:solidFill>
              </a:rPr>
              <a:t>주차 솔루션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C4909F1-F4ED-4B47-9A86-52DD5ED62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187" y="982355"/>
            <a:ext cx="4876191" cy="487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71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8F40EC-36B6-E340-9A20-AF8F6DB06B03}"/>
              </a:ext>
            </a:extLst>
          </p:cNvPr>
          <p:cNvSpPr txBox="1"/>
          <p:nvPr/>
        </p:nvSpPr>
        <p:spPr>
          <a:xfrm>
            <a:off x="489354" y="2285889"/>
            <a:ext cx="10278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 dirty="0">
                <a:solidFill>
                  <a:schemeClr val="tx2"/>
                </a:solidFill>
              </a:rPr>
              <a:t>01</a:t>
            </a:r>
            <a:endParaRPr lang="ko-KR" altLang="en-US" sz="7200" b="1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E4EE83-6FEE-0744-8D3F-AACB12083694}"/>
              </a:ext>
            </a:extLst>
          </p:cNvPr>
          <p:cNvSpPr txBox="1"/>
          <p:nvPr/>
        </p:nvSpPr>
        <p:spPr>
          <a:xfrm>
            <a:off x="533437" y="3549406"/>
            <a:ext cx="3172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spc="-150" dirty="0">
                <a:solidFill>
                  <a:schemeClr val="tx2"/>
                </a:solidFill>
                <a:latin typeface="+mn-ea"/>
              </a:rPr>
              <a:t>주차 솔루션 소개</a:t>
            </a:r>
          </a:p>
        </p:txBody>
      </p:sp>
      <p:cxnSp>
        <p:nvCxnSpPr>
          <p:cNvPr id="6" name="직선 연결선 17">
            <a:extLst>
              <a:ext uri="{FF2B5EF4-FFF2-40B4-BE49-F238E27FC236}">
                <a16:creationId xmlns:a16="http://schemas.microsoft.com/office/drawing/2014/main" id="{66125962-1593-A440-AC0D-E3C395E6F7DA}"/>
              </a:ext>
            </a:extLst>
          </p:cNvPr>
          <p:cNvCxnSpPr/>
          <p:nvPr/>
        </p:nvCxnSpPr>
        <p:spPr>
          <a:xfrm>
            <a:off x="489352" y="3392488"/>
            <a:ext cx="697470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7B7B08D1-0E46-9F44-82B4-9171FB472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697" y="1949664"/>
            <a:ext cx="2150140" cy="215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5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11">
            <a:extLst>
              <a:ext uri="{FF2B5EF4-FFF2-40B4-BE49-F238E27FC236}">
                <a16:creationId xmlns:a16="http://schemas.microsoft.com/office/drawing/2014/main" id="{2B58BE2B-9F25-4549-AB1C-8E21AA338316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8619485F-E1F3-8C49-96C5-49548C85E6CC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B5FA309D-5D76-104B-A5A8-B0FD0864FCE1}"/>
              </a:ext>
            </a:extLst>
          </p:cNvPr>
          <p:cNvGrpSpPr/>
          <p:nvPr/>
        </p:nvGrpSpPr>
        <p:grpSpPr>
          <a:xfrm>
            <a:off x="1188881" y="351819"/>
            <a:ext cx="915635" cy="660429"/>
            <a:chOff x="1188881" y="351819"/>
            <a:chExt cx="915635" cy="66042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EEAD5D-AC90-8C42-B9B0-0A852B3EAFD9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615FC8-1A5D-AC43-AF53-81F08B6D698D}"/>
                </a:ext>
              </a:extLst>
            </p:cNvPr>
            <p:cNvSpPr txBox="1"/>
            <p:nvPr/>
          </p:nvSpPr>
          <p:spPr>
            <a:xfrm>
              <a:off x="1188881" y="581361"/>
              <a:ext cx="91563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차단기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D1E73C0-6230-384D-ABA4-E718ECCA145F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900BD40-1F76-2C47-9C7B-16DEE742F8AE}"/>
              </a:ext>
            </a:extLst>
          </p:cNvPr>
          <p:cNvGrpSpPr/>
          <p:nvPr/>
        </p:nvGrpSpPr>
        <p:grpSpPr>
          <a:xfrm>
            <a:off x="5052886" y="2201590"/>
            <a:ext cx="3107617" cy="2332648"/>
            <a:chOff x="3995936" y="2181666"/>
            <a:chExt cx="4757265" cy="1875862"/>
          </a:xfrm>
        </p:grpSpPr>
        <p:sp>
          <p:nvSpPr>
            <p:cNvPr id="11" name="텍스트 개체 틀 2">
              <a:extLst>
                <a:ext uri="{FF2B5EF4-FFF2-40B4-BE49-F238E27FC236}">
                  <a16:creationId xmlns:a16="http://schemas.microsoft.com/office/drawing/2014/main" id="{049CC325-AA60-3D44-A06F-ED238E3AB763}"/>
                </a:ext>
              </a:extLst>
            </p:cNvPr>
            <p:cNvSpPr txBox="1">
              <a:spLocks/>
            </p:cNvSpPr>
            <p:nvPr/>
          </p:nvSpPr>
          <p:spPr>
            <a:xfrm>
              <a:off x="4139953" y="2565837"/>
              <a:ext cx="4464496" cy="1491691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차량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입출차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제어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자체 센서를 통해 차량 감지 및 사고방지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LED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조명을 통해 사고 방지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차단기 속도 조절기능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내부의 강력한 브레이크 기능에 의해 차단기 바의 떨림을 최소화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차량 감지센서 및 자립형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과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연결 가능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2" name="텍스트 개체 틀 2">
              <a:extLst>
                <a:ext uri="{FF2B5EF4-FFF2-40B4-BE49-F238E27FC236}">
                  <a16:creationId xmlns:a16="http://schemas.microsoft.com/office/drawing/2014/main" id="{92BFAFB8-6170-B648-98F3-17F7541C214D}"/>
                </a:ext>
              </a:extLst>
            </p:cNvPr>
            <p:cNvSpPr txBox="1">
              <a:spLocks/>
            </p:cNvSpPr>
            <p:nvPr/>
          </p:nvSpPr>
          <p:spPr>
            <a:xfrm>
              <a:off x="3995936" y="2181666"/>
              <a:ext cx="4757265" cy="263233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800" b="1" dirty="0">
                  <a:ln w="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005EA4"/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기능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204F2E0-1B6A-7A42-9315-E8CB75C6932A}"/>
              </a:ext>
            </a:extLst>
          </p:cNvPr>
          <p:cNvGrpSpPr/>
          <p:nvPr/>
        </p:nvGrpSpPr>
        <p:grpSpPr>
          <a:xfrm>
            <a:off x="8427073" y="2173846"/>
            <a:ext cx="3478117" cy="2125544"/>
            <a:chOff x="3995936" y="2159356"/>
            <a:chExt cx="4757265" cy="1999074"/>
          </a:xfrm>
        </p:grpSpPr>
        <p:sp>
          <p:nvSpPr>
            <p:cNvPr id="14" name="텍스트 개체 틀 2">
              <a:extLst>
                <a:ext uri="{FF2B5EF4-FFF2-40B4-BE49-F238E27FC236}">
                  <a16:creationId xmlns:a16="http://schemas.microsoft.com/office/drawing/2014/main" id="{D17A460B-7482-3C46-B667-9D4F01D16E13}"/>
                </a:ext>
              </a:extLst>
            </p:cNvPr>
            <p:cNvSpPr txBox="1">
              <a:spLocks/>
            </p:cNvSpPr>
            <p:nvPr/>
          </p:nvSpPr>
          <p:spPr>
            <a:xfrm>
              <a:off x="4139953" y="2565837"/>
              <a:ext cx="4464497" cy="1592593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구동방식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BLDC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모터 직접구동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BLDC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컨트롤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동작속도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차단바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상승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/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하강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1.5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초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~ 3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초 조절가능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바길이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최대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3M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조절가능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동작온도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-30 °C ~ +60 °C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외함재질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스틸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1.6T,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분체도장</a:t>
              </a:r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사용전원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AC 220V / 60Hz</a:t>
              </a:r>
            </a:p>
          </p:txBody>
        </p:sp>
        <p:sp>
          <p:nvSpPr>
            <p:cNvPr id="15" name="텍스트 개체 틀 2">
              <a:extLst>
                <a:ext uri="{FF2B5EF4-FFF2-40B4-BE49-F238E27FC236}">
                  <a16:creationId xmlns:a16="http://schemas.microsoft.com/office/drawing/2014/main" id="{9391D205-7412-EA4A-B477-1A9E9F4DA6CB}"/>
                </a:ext>
              </a:extLst>
            </p:cNvPr>
            <p:cNvSpPr txBox="1">
              <a:spLocks/>
            </p:cNvSpPr>
            <p:nvPr/>
          </p:nvSpPr>
          <p:spPr>
            <a:xfrm>
              <a:off x="3995936" y="2159356"/>
              <a:ext cx="4757265" cy="307856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800" b="1" dirty="0">
                  <a:ln w="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005EA4"/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제품 사양</a:t>
              </a: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839D7385-88F8-F54E-BC5D-7B7D08033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14" y="1625573"/>
            <a:ext cx="27813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5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11">
            <a:extLst>
              <a:ext uri="{FF2B5EF4-FFF2-40B4-BE49-F238E27FC236}">
                <a16:creationId xmlns:a16="http://schemas.microsoft.com/office/drawing/2014/main" id="{726DA5AC-0B0E-0940-B3F9-203874996F8A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2CA8556D-7A1A-E54E-B348-2B0ADDB1F46A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2EF8F-A1A6-DF4F-9F4C-8B3D4E059B9D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1446EEE-C4CB-BC4B-AD09-D956E04B65C2}"/>
              </a:ext>
            </a:extLst>
          </p:cNvPr>
          <p:cNvGrpSpPr/>
          <p:nvPr/>
        </p:nvGrpSpPr>
        <p:grpSpPr>
          <a:xfrm>
            <a:off x="8754597" y="1217520"/>
            <a:ext cx="3251437" cy="4202328"/>
            <a:chOff x="2639930" y="5243949"/>
            <a:chExt cx="3519571" cy="5572377"/>
          </a:xfrm>
        </p:grpSpPr>
        <p:sp>
          <p:nvSpPr>
            <p:cNvPr id="13" name="텍스트 개체 틀 2">
              <a:extLst>
                <a:ext uri="{FF2B5EF4-FFF2-40B4-BE49-F238E27FC236}">
                  <a16:creationId xmlns:a16="http://schemas.microsoft.com/office/drawing/2014/main" id="{F3AA100F-A4DD-054E-A0C3-166DE0379E00}"/>
                </a:ext>
              </a:extLst>
            </p:cNvPr>
            <p:cNvSpPr txBox="1">
              <a:spLocks/>
            </p:cNvSpPr>
            <p:nvPr/>
          </p:nvSpPr>
          <p:spPr>
            <a:xfrm>
              <a:off x="2639930" y="5844002"/>
              <a:ext cx="3519571" cy="4972324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동작 형식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크랭크식 간접 구동방식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입력전원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 AC 220V / 60Hz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크기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575 x 325 x 1300mm (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가로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x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세로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x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높이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사용환경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 -20 °C ~ +55 °C / +10% ~ +80%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구동방식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BLDC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모터 직접구동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BLDC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컨트롤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개폐기능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하단도어 오픈 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도장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지정색상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옥외용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분체도장</a:t>
              </a:r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바 길이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최대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3M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조절가능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동작 속도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차단바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상승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/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하강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1.5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초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~ 3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초 조절가능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전광판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48 x 48mm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LED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Module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( 2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단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6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열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디스플레이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Red, Yellow, Amber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컨트롤러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Micro Controller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통신 방식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LAN(TCP/IP)</a:t>
              </a:r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4" name="텍스트 개체 틀 2">
              <a:extLst>
                <a:ext uri="{FF2B5EF4-FFF2-40B4-BE49-F238E27FC236}">
                  <a16:creationId xmlns:a16="http://schemas.microsoft.com/office/drawing/2014/main" id="{9434308F-6718-E541-919C-D56E8190FC0C}"/>
                </a:ext>
              </a:extLst>
            </p:cNvPr>
            <p:cNvSpPr txBox="1">
              <a:spLocks/>
            </p:cNvSpPr>
            <p:nvPr/>
          </p:nvSpPr>
          <p:spPr>
            <a:xfrm>
              <a:off x="2639930" y="5243949"/>
              <a:ext cx="2080612" cy="434049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800" b="1" dirty="0">
                  <a:ln w="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005EA4"/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제품 사양</a:t>
              </a:r>
            </a:p>
          </p:txBody>
        </p:sp>
      </p:grp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56AC5117-A2A1-BF4C-9E48-496AB0606A45}"/>
              </a:ext>
            </a:extLst>
          </p:cNvPr>
          <p:cNvSpPr txBox="1">
            <a:spLocks/>
          </p:cNvSpPr>
          <p:nvPr/>
        </p:nvSpPr>
        <p:spPr>
          <a:xfrm>
            <a:off x="5185447" y="1694165"/>
            <a:ext cx="3251437" cy="3573861"/>
          </a:xfrm>
          <a:prstGeom prst="rect">
            <a:avLst/>
          </a:prstGeom>
          <a:noFill/>
        </p:spPr>
        <p:txBody>
          <a:bodyPr vert="horz" wrap="square" lIns="0" tIns="24923" rIns="24923" bIns="24923" rtlCol="0" anchor="t" anchorCtr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000" spc="-100" baseline="0">
                <a:ln w="6350">
                  <a:solidFill>
                    <a:schemeClr val="accent5">
                      <a:lumMod val="50000"/>
                      <a:alpha val="0"/>
                    </a:schemeClr>
                  </a:solidFill>
                </a:ln>
                <a:solidFill>
                  <a:srgbClr val="373B4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4614" indent="-99691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번호인식기 차단기 분리형보다 적은 공간 소모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저렴한 가격</a:t>
            </a:r>
            <a:endParaRPr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번호판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신형 번호판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(2019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년 앞세자리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), 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친환경차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전기차 파란번호판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 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번호판 인식이 가능</a:t>
            </a:r>
            <a:endParaRPr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AI, 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클라우드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비전 기술 활용 뛰어난 속도와 정확성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실시간 조회 및 관제 가능</a:t>
            </a: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고유 번호인식 알고리즘을 통한 성능 향상 및 지속적인 업데이트</a:t>
            </a:r>
            <a:endParaRPr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적외선 인식장치를 통해 야간에도 성능 보장</a:t>
            </a:r>
            <a:endParaRPr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멀티코어 프로세싱을 활용하여 타사 제품 대비 빠른 인식속도를 가짐 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단일사진 기준 기존 대비 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배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인식속도 향상을 통해 여러 장의 사진을 단시간에 비교 분석 하여 처리 높은 정확성</a:t>
            </a:r>
            <a:endParaRPr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다양한 각도에서 차량이 들어오더라도 인식이 가능</a:t>
            </a:r>
            <a:endParaRPr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18695" indent="-118695">
              <a:buFont typeface="Arial" panose="020B0604020202020204" pitchFamily="34" charset="0"/>
              <a:buChar char="•"/>
            </a:pPr>
            <a:r>
              <a:rPr lang="ko-KR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시스템 과열 방지를 위해 열전소자를 사용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한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내부 온도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제어</a:t>
            </a:r>
            <a:r>
              <a: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</a:t>
            </a:r>
            <a:r>
              <a:rPr lang="ko-KR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상온 부근의 빠른 온도제어 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가능</a:t>
            </a:r>
            <a:r>
              <a: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C26FBA5A-692A-2C4E-9B42-9919F2090F18}"/>
              </a:ext>
            </a:extLst>
          </p:cNvPr>
          <p:cNvSpPr txBox="1">
            <a:spLocks/>
          </p:cNvSpPr>
          <p:nvPr/>
        </p:nvSpPr>
        <p:spPr>
          <a:xfrm>
            <a:off x="5185447" y="1202904"/>
            <a:ext cx="618924" cy="327332"/>
          </a:xfrm>
          <a:prstGeom prst="rect">
            <a:avLst/>
          </a:prstGeom>
          <a:noFill/>
        </p:spPr>
        <p:txBody>
          <a:bodyPr vert="horz" wrap="square" lIns="0" tIns="24923" rIns="24923" bIns="24923" rtlCol="0" anchor="ctr" anchorCtr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000" spc="-100" baseline="0">
                <a:ln w="6350">
                  <a:solidFill>
                    <a:schemeClr val="accent5">
                      <a:lumMod val="50000"/>
                      <a:alpha val="0"/>
                    </a:schemeClr>
                  </a:solidFill>
                </a:ln>
                <a:solidFill>
                  <a:srgbClr val="373B4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ko-KR" altLang="en-US" sz="1800" b="1" dirty="0">
                <a:ln w="0">
                  <a:solidFill>
                    <a:schemeClr val="accent5">
                      <a:lumMod val="50000"/>
                      <a:alpha val="0"/>
                    </a:schemeClr>
                  </a:solidFill>
                </a:ln>
                <a:solidFill>
                  <a:srgbClr val="005EA4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기능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D2E162F-1ED6-E74D-82E4-8BF69D7304E5}"/>
              </a:ext>
            </a:extLst>
          </p:cNvPr>
          <p:cNvGrpSpPr/>
          <p:nvPr/>
        </p:nvGrpSpPr>
        <p:grpSpPr>
          <a:xfrm>
            <a:off x="1188881" y="351819"/>
            <a:ext cx="4378122" cy="660429"/>
            <a:chOff x="1188881" y="351819"/>
            <a:chExt cx="4378122" cy="66042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C681AA-EC7D-874C-A0D7-FB4E6EA4091D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AC9A6F-0294-B141-9F2C-FA1515ECB205}"/>
                </a:ext>
              </a:extLst>
            </p:cNvPr>
            <p:cNvSpPr txBox="1"/>
            <p:nvPr/>
          </p:nvSpPr>
          <p:spPr>
            <a:xfrm>
              <a:off x="1188881" y="581361"/>
              <a:ext cx="437812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차단기 일체형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번호인식기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싱글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듀얼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  <a:endPara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D6ECD981-4D65-D245-9B0D-942DECD1E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14" y="1835351"/>
            <a:ext cx="45847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23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BA438AEC-B614-9548-98F1-3CDF76FDF3BA}"/>
              </a:ext>
            </a:extLst>
          </p:cNvPr>
          <p:cNvGrpSpPr/>
          <p:nvPr/>
        </p:nvGrpSpPr>
        <p:grpSpPr>
          <a:xfrm>
            <a:off x="4502434" y="1322492"/>
            <a:ext cx="3505287" cy="3489869"/>
            <a:chOff x="2456275" y="5224567"/>
            <a:chExt cx="3965235" cy="5040926"/>
          </a:xfrm>
        </p:grpSpPr>
        <p:sp>
          <p:nvSpPr>
            <p:cNvPr id="6" name="텍스트 개체 틀 2">
              <a:extLst>
                <a:ext uri="{FF2B5EF4-FFF2-40B4-BE49-F238E27FC236}">
                  <a16:creationId xmlns:a16="http://schemas.microsoft.com/office/drawing/2014/main" id="{86CC6C5D-920F-5B4A-8999-150EBC231393}"/>
                </a:ext>
              </a:extLst>
            </p:cNvPr>
            <p:cNvSpPr txBox="1">
              <a:spLocks/>
            </p:cNvSpPr>
            <p:nvPr/>
          </p:nvSpPr>
          <p:spPr>
            <a:xfrm>
              <a:off x="2592000" y="5844003"/>
              <a:ext cx="3829510" cy="4421490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기존 번호판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신형 번호판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(2019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년 앞세자리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), 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친환경차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전기차 파란번호판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 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번호판 인식이 가능</a:t>
              </a:r>
              <a:endParaRPr lang="en-US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AI, 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클라우드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비전 기술 활용 뛰어난 속도와 정확성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실시간 조회 및 관제 가능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고유 번호인식 알고리즘을 통한 성능 향상 및 지속적인 업데이트</a:t>
              </a:r>
              <a:endParaRPr lang="en-US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적외선 인식장치를 통해 야간에도 성능 보장</a:t>
              </a:r>
              <a:endParaRPr lang="en-US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멀티코어 프로세싱을 활용하여 타사 제품 대비 빠른 인식속도를 가짐 </a:t>
              </a:r>
              <a:endParaRPr lang="en-US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인식 속도 향상을 통해 여러 장의 사진을 단시간에 비교 분석 하여 처리 높은 정확성</a:t>
              </a:r>
              <a:endParaRPr lang="en-US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다양한 각도에서 차량이 들어오더라도 인식이 가능</a:t>
              </a:r>
              <a:endParaRPr lang="en-US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시스템 과열 방지를 위해 열전소자를 사용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한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내부 온도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제어</a:t>
              </a:r>
              <a:r>
                <a:rPr lang="ko-KR" altLang="en-US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로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상온 부근의 빠른 온도제어 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가능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긴 수명을 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가지고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취급이 간단함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.</a:t>
              </a:r>
            </a:p>
          </p:txBody>
        </p:sp>
        <p:sp>
          <p:nvSpPr>
            <p:cNvPr id="7" name="텍스트 개체 틀 2">
              <a:extLst>
                <a:ext uri="{FF2B5EF4-FFF2-40B4-BE49-F238E27FC236}">
                  <a16:creationId xmlns:a16="http://schemas.microsoft.com/office/drawing/2014/main" id="{1C56B155-9971-A64F-9906-AECA681DC71F}"/>
                </a:ext>
              </a:extLst>
            </p:cNvPr>
            <p:cNvSpPr txBox="1">
              <a:spLocks/>
            </p:cNvSpPr>
            <p:nvPr/>
          </p:nvSpPr>
          <p:spPr>
            <a:xfrm>
              <a:off x="2456275" y="5224567"/>
              <a:ext cx="1155412" cy="472813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800" b="1" dirty="0">
                  <a:ln w="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005EA4"/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기능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8043821-23A0-964A-BC43-AA2E3BD8F01F}"/>
              </a:ext>
            </a:extLst>
          </p:cNvPr>
          <p:cNvGrpSpPr/>
          <p:nvPr/>
        </p:nvGrpSpPr>
        <p:grpSpPr>
          <a:xfrm>
            <a:off x="8406615" y="1322492"/>
            <a:ext cx="3476832" cy="3709016"/>
            <a:chOff x="3992598" y="2091802"/>
            <a:chExt cx="4757265" cy="3200928"/>
          </a:xfrm>
        </p:grpSpPr>
        <p:sp>
          <p:nvSpPr>
            <p:cNvPr id="9" name="텍스트 개체 틀 2">
              <a:extLst>
                <a:ext uri="{FF2B5EF4-FFF2-40B4-BE49-F238E27FC236}">
                  <a16:creationId xmlns:a16="http://schemas.microsoft.com/office/drawing/2014/main" id="{735261C0-F1C9-9243-B5D4-BEE111D32914}"/>
                </a:ext>
              </a:extLst>
            </p:cNvPr>
            <p:cNvSpPr txBox="1">
              <a:spLocks/>
            </p:cNvSpPr>
            <p:nvPr/>
          </p:nvSpPr>
          <p:spPr>
            <a:xfrm>
              <a:off x="4142319" y="2454136"/>
              <a:ext cx="4464494" cy="2838594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인식률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    : 99%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이상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(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불량 번호판 제외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인식속도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 70 ~ 200 </a:t>
              </a:r>
              <a:r>
                <a:rPr lang="en-US" altLang="ko-KR" sz="11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ms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(0.07 ~ 0.2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초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인식방식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스트리밍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(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모션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ko-KR" sz="11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디텍션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),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캡쳐 방식 지원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통신방식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LAN (TCP/IP)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조명장치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IR-LED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조명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해상도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   :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수평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1600 Pixels,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수직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1200 Pixels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사용전원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AC 220V, 60Hz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소비전력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600W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이내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동작온도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-30 ℃ ~ +50 ℃   (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온도보상 팬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/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히터 사용기준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방진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/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방수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IP66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충격대응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IK10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외형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</a:t>
              </a:r>
              <a:r>
                <a:rPr lang="ko-KR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스틸</a:t>
              </a:r>
              <a:r>
                <a:rPr lang="en-US" altLang="ko-KR" sz="11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1.6T, </a:t>
              </a:r>
              <a:r>
                <a:rPr lang="ko-KR" altLang="ko-KR" sz="11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분체도장</a:t>
              </a:r>
              <a:endParaRPr lang="ko-KR" altLang="ko-KR" sz="11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0" name="텍스트 개체 틀 2">
              <a:extLst>
                <a:ext uri="{FF2B5EF4-FFF2-40B4-BE49-F238E27FC236}">
                  <a16:creationId xmlns:a16="http://schemas.microsoft.com/office/drawing/2014/main" id="{BBB65A61-B2FC-1940-9EB1-F94D3B366486}"/>
                </a:ext>
              </a:extLst>
            </p:cNvPr>
            <p:cNvSpPr txBox="1">
              <a:spLocks/>
            </p:cNvSpPr>
            <p:nvPr/>
          </p:nvSpPr>
          <p:spPr>
            <a:xfrm>
              <a:off x="3992598" y="2091802"/>
              <a:ext cx="4757265" cy="282492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800" b="1" dirty="0">
                  <a:ln w="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005EA4"/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제품 사양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DC1763C-6C69-E143-B046-37913DA9ECB6}"/>
              </a:ext>
            </a:extLst>
          </p:cNvPr>
          <p:cNvGrpSpPr/>
          <p:nvPr/>
        </p:nvGrpSpPr>
        <p:grpSpPr>
          <a:xfrm>
            <a:off x="1188881" y="351819"/>
            <a:ext cx="3573414" cy="660429"/>
            <a:chOff x="1188881" y="351819"/>
            <a:chExt cx="3573414" cy="66042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27CEED-429B-4E40-A82B-7C768215A539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4EDD734-3569-804D-B879-8221662A7007}"/>
                </a:ext>
              </a:extLst>
            </p:cNvPr>
            <p:cNvSpPr txBox="1"/>
            <p:nvPr/>
          </p:nvSpPr>
          <p:spPr>
            <a:xfrm>
              <a:off x="1188881" y="581361"/>
              <a:ext cx="357341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독립형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번호인식기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싱글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듀얼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  <a:endPara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479BC5C6-34C9-D647-A6DF-C34EFEC13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14" y="1825530"/>
            <a:ext cx="3670300" cy="3213100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F8E9554-C5AC-3F4E-B0C2-BCFDFC34BB93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CD960AC-413E-424C-A27E-4E9B647A6412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84678-2FF4-4D4C-9608-E0EFD2BF5376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666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11">
            <a:extLst>
              <a:ext uri="{FF2B5EF4-FFF2-40B4-BE49-F238E27FC236}">
                <a16:creationId xmlns:a16="http://schemas.microsoft.com/office/drawing/2014/main" id="{D974FF09-C08E-AA40-B2D3-213B656B33FA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C3AD031A-D00D-5B46-BA0C-FC48103A4276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BCC361-415B-F542-9971-2B30C898EEFA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3785FA8-3E10-0F48-A0EC-D5971CD50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14" y="1412738"/>
            <a:ext cx="2051899" cy="396000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A5ADFAA3-5CCB-0744-84D8-E5958FE9E2A2}"/>
              </a:ext>
            </a:extLst>
          </p:cNvPr>
          <p:cNvGrpSpPr/>
          <p:nvPr/>
        </p:nvGrpSpPr>
        <p:grpSpPr>
          <a:xfrm>
            <a:off x="5024451" y="1412739"/>
            <a:ext cx="2995280" cy="3876664"/>
            <a:chOff x="3995936" y="2159356"/>
            <a:chExt cx="4757265" cy="3646007"/>
          </a:xfrm>
        </p:grpSpPr>
        <p:sp>
          <p:nvSpPr>
            <p:cNvPr id="9" name="텍스트 개체 틀 2">
              <a:extLst>
                <a:ext uri="{FF2B5EF4-FFF2-40B4-BE49-F238E27FC236}">
                  <a16:creationId xmlns:a16="http://schemas.microsoft.com/office/drawing/2014/main" id="{42B48042-C097-5840-ABF8-CE8ECA489F62}"/>
                </a:ext>
              </a:extLst>
            </p:cNvPr>
            <p:cNvSpPr txBox="1">
              <a:spLocks/>
            </p:cNvSpPr>
            <p:nvPr/>
          </p:nvSpPr>
          <p:spPr>
            <a:xfrm>
              <a:off x="4139953" y="2565838"/>
              <a:ext cx="4464496" cy="3239525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다양한 결제 시스템 구현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카드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후불교통카드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PAYCO,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삼성페이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</a:p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고성능의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12.5”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무인 결제 시스템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클라우드 기반 통합관리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인터폰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관리자와 통화 지원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슬림한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디자인으로 공간 활용도 극대화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정전형 멀티터치 기능으로 젖은 손으로도 뛰어난 인식률로 정확한 정보 조회 </a:t>
              </a:r>
            </a:p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열전소자 온도제어방식으로 밀폐구조를 구현하여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먼지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온도 등 외부환경에 의한 관리포인트가 줄어듦</a:t>
              </a:r>
              <a:endParaRPr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자체 결제 솔루션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개발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(VAN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연동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</a:p>
          </p:txBody>
        </p:sp>
        <p:sp>
          <p:nvSpPr>
            <p:cNvPr id="10" name="텍스트 개체 틀 2">
              <a:extLst>
                <a:ext uri="{FF2B5EF4-FFF2-40B4-BE49-F238E27FC236}">
                  <a16:creationId xmlns:a16="http://schemas.microsoft.com/office/drawing/2014/main" id="{44DCDF1C-EF47-274A-9777-0BEAB46C62D3}"/>
                </a:ext>
              </a:extLst>
            </p:cNvPr>
            <p:cNvSpPr txBox="1">
              <a:spLocks/>
            </p:cNvSpPr>
            <p:nvPr/>
          </p:nvSpPr>
          <p:spPr>
            <a:xfrm>
              <a:off x="3995936" y="2159356"/>
              <a:ext cx="4757265" cy="307856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800" b="1" dirty="0">
                  <a:ln w="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005EA4"/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기능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CB2CBA-EDA8-2D42-AD2F-5962C3EFAFBD}"/>
              </a:ext>
            </a:extLst>
          </p:cNvPr>
          <p:cNvGrpSpPr/>
          <p:nvPr/>
        </p:nvGrpSpPr>
        <p:grpSpPr>
          <a:xfrm>
            <a:off x="8501632" y="1412739"/>
            <a:ext cx="3233334" cy="2588971"/>
            <a:chOff x="3995935" y="2192434"/>
            <a:chExt cx="4757266" cy="2434927"/>
          </a:xfrm>
        </p:grpSpPr>
        <p:sp>
          <p:nvSpPr>
            <p:cNvPr id="12" name="텍스트 개체 틀 2">
              <a:extLst>
                <a:ext uri="{FF2B5EF4-FFF2-40B4-BE49-F238E27FC236}">
                  <a16:creationId xmlns:a16="http://schemas.microsoft.com/office/drawing/2014/main" id="{01097B3C-8CC2-564E-88D3-0E1DD6B11959}"/>
                </a:ext>
              </a:extLst>
            </p:cNvPr>
            <p:cNvSpPr txBox="1">
              <a:spLocks/>
            </p:cNvSpPr>
            <p:nvPr/>
          </p:nvSpPr>
          <p:spPr>
            <a:xfrm>
              <a:off x="4139952" y="2565837"/>
              <a:ext cx="4464496" cy="2061524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표시장치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12.5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인치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LED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백라이트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디스플레이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해상도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1080 x 1920) 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터치방식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정전식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싱글 터치스크린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방수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인쇄장치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3” 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감열식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영수증 프린터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(200mm/sec max. Auto cutter)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요금계산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신용카드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NFC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전격전압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AC 220V, 50/60Hz, 103W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주위 환경조건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: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온도 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-30°C ~ +60 °C (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온도보상 팬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/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히터 사용기준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</a:p>
          </p:txBody>
        </p:sp>
        <p:sp>
          <p:nvSpPr>
            <p:cNvPr id="13" name="텍스트 개체 틀 2">
              <a:extLst>
                <a:ext uri="{FF2B5EF4-FFF2-40B4-BE49-F238E27FC236}">
                  <a16:creationId xmlns:a16="http://schemas.microsoft.com/office/drawing/2014/main" id="{0184B971-0448-2248-AEA5-91E500833EAE}"/>
                </a:ext>
              </a:extLst>
            </p:cNvPr>
            <p:cNvSpPr txBox="1">
              <a:spLocks/>
            </p:cNvSpPr>
            <p:nvPr/>
          </p:nvSpPr>
          <p:spPr>
            <a:xfrm>
              <a:off x="3995935" y="2192434"/>
              <a:ext cx="4757266" cy="307856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800" b="1" dirty="0">
                  <a:ln w="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005EA4"/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제품 사양</a:t>
              </a: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FB150D0F-1F6F-9045-ADD2-103345834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727" y="4386149"/>
            <a:ext cx="3507873" cy="1973179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FC599C0B-01E6-7546-BFCA-E99738E7A262}"/>
              </a:ext>
            </a:extLst>
          </p:cNvPr>
          <p:cNvGrpSpPr/>
          <p:nvPr/>
        </p:nvGrpSpPr>
        <p:grpSpPr>
          <a:xfrm>
            <a:off x="1188881" y="351819"/>
            <a:ext cx="915635" cy="660429"/>
            <a:chOff x="1188881" y="351819"/>
            <a:chExt cx="915635" cy="66042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3500A6-3FD1-B046-98DD-14C612C17B6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7DF207-6EC2-124A-A5E3-182280B066A4}"/>
                </a:ext>
              </a:extLst>
            </p:cNvPr>
            <p:cNvSpPr txBox="1"/>
            <p:nvPr/>
          </p:nvSpPr>
          <p:spPr>
            <a:xfrm>
              <a:off x="1188881" y="581361"/>
              <a:ext cx="91563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정산기</a:t>
              </a:r>
              <a:endPara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533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>
            <a:extLst>
              <a:ext uri="{FF2B5EF4-FFF2-40B4-BE49-F238E27FC236}">
                <a16:creationId xmlns:a16="http://schemas.microsoft.com/office/drawing/2014/main" id="{1A937FBE-74D2-9340-8A6E-C06D80D60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14" y="2479663"/>
            <a:ext cx="10350360" cy="416076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0863C4E-F64E-2F47-ACB5-D2EBDA25D1B1}"/>
              </a:ext>
            </a:extLst>
          </p:cNvPr>
          <p:cNvSpPr txBox="1"/>
          <p:nvPr/>
        </p:nvSpPr>
        <p:spPr>
          <a:xfrm>
            <a:off x="985814" y="1053458"/>
            <a:ext cx="447590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1.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실시간 차량 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입출차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관리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2.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정기권 차량 관리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3.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할인권 차량 관리 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분단위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시간단위 할인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online, offline-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바코드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&amp;QR)</a:t>
            </a:r>
          </a:p>
          <a:p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4.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결제 관련 기능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5.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통계 기능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6.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계정관리 기능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7.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모바일 관리 및 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클라우드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통합 관제를 위해 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API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 인터페이스 제공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1476686" cy="660429"/>
            <a:chOff x="1188881" y="351819"/>
            <a:chExt cx="1476686" cy="66042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147668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관제 시스템</a:t>
              </a:r>
            </a:p>
          </p:txBody>
        </p:sp>
      </p:grp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AF8258C2-7A76-6745-A54F-DD8E2EB87F6F}"/>
              </a:ext>
            </a:extLst>
          </p:cNvPr>
          <p:cNvSpPr txBox="1">
            <a:spLocks/>
          </p:cNvSpPr>
          <p:nvPr/>
        </p:nvSpPr>
        <p:spPr>
          <a:xfrm>
            <a:off x="6842789" y="1012248"/>
            <a:ext cx="4570278" cy="1398907"/>
          </a:xfrm>
          <a:prstGeom prst="rect">
            <a:avLst/>
          </a:prstGeom>
          <a:noFill/>
        </p:spPr>
        <p:txBody>
          <a:bodyPr vert="horz" wrap="square" lIns="0" tIns="24923" rIns="24923" bIns="24923" rtlCol="0" anchor="t" anchorCtr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000" spc="-100" baseline="0">
                <a:ln w="6350">
                  <a:solidFill>
                    <a:schemeClr val="accent5">
                      <a:lumMod val="50000"/>
                      <a:alpha val="0"/>
                    </a:schemeClr>
                  </a:solidFill>
                </a:ln>
                <a:solidFill>
                  <a:srgbClr val="373B4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000" spc="-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923"/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</a:t>
            </a:r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실시간으로 장비의 상태 정보를 파악</a:t>
            </a:r>
          </a:p>
          <a:p>
            <a:pPr marL="24923"/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-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원격으로 접속하여 장비를 제어</a:t>
            </a:r>
            <a:endParaRPr lang="en-US" altLang="ko-KR" sz="12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4923"/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-  API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송수신 이력 및 입 </a:t>
            </a:r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/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en-US" sz="1200" b="1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출차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이력</a:t>
            </a:r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결제이력</a:t>
            </a:r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정산요청 이력 조회</a:t>
            </a:r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</a:t>
            </a:r>
            <a:endParaRPr lang="ko-KR" altLang="en-US" sz="12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4923"/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-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계정 관리 기능을 통해 접근 제어가 가능함</a:t>
            </a:r>
            <a:endParaRPr lang="en-US" altLang="ko-KR" sz="12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4923"/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</a:t>
            </a:r>
            <a:r>
              <a:rPr lang="en-US" altLang="ko-KR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휴대폰을 통한 관제도 가능</a:t>
            </a:r>
            <a:endParaRPr lang="en-US" altLang="ko-KR" sz="12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1262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36A3D32-932A-9A45-A476-04ADF689C1E6}"/>
              </a:ext>
            </a:extLst>
          </p:cNvPr>
          <p:cNvSpPr txBox="1"/>
          <p:nvPr/>
        </p:nvSpPr>
        <p:spPr>
          <a:xfrm>
            <a:off x="1600055" y="1272568"/>
            <a:ext cx="4286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휴대용 번호판 인식기를 통하여 </a:t>
            </a:r>
            <a:r>
              <a:rPr lang="ko-KR" altLang="en-US" sz="1400" b="1" dirty="0" err="1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불법차량을</a:t>
            </a:r>
            <a:r>
              <a:rPr lang="ko-KR" altLang="en-US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인지할 수 있다</a:t>
            </a:r>
            <a:r>
              <a:rPr lang="en-US" altLang="ko-KR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837643-C223-3B4C-91CF-CC162CC527E2}"/>
              </a:ext>
            </a:extLst>
          </p:cNvPr>
          <p:cNvSpPr txBox="1"/>
          <p:nvPr/>
        </p:nvSpPr>
        <p:spPr>
          <a:xfrm>
            <a:off x="1600055" y="1699049"/>
            <a:ext cx="7130478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Ai + Vision + Cloud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기술을 이용하여 휴대용 기기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ip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카메라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일반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CCTV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같은 기존의 기기를 이용하여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서버와 연계해서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불법차량을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단속할 수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아파트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빌딩 등의 등록되지 않은 차량의 단속은 고전적인 방식으로 이루어지고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스크린샷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방식의 구형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과는 달리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로켓런치는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Stream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을 이용한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방식을 개발 동영상방식으로 처리 가능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그렇기에 다양한 활용 방식이 생긴다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  <a:hlinkClick r:id="rId2"/>
              </a:rPr>
              <a:t>https://play.google.com/store/apps/details?id=com.rocketlaunch.lprparking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42DBDC-87AB-404A-85B5-4923CB73B83F}"/>
              </a:ext>
            </a:extLst>
          </p:cNvPr>
          <p:cNvSpPr txBox="1"/>
          <p:nvPr/>
        </p:nvSpPr>
        <p:spPr>
          <a:xfrm>
            <a:off x="985814" y="3430292"/>
            <a:ext cx="4800745" cy="168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수동으로 검색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혹은 번호를 입력해서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차량 앞면까지 가서 확인 그 후에 차량 번호 검색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안붙인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등록된 입주민 차량을 잘못 단속하면 대량 싸움이 발생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세대 정도 되는 소형 아파트 단지도 차량 대수는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5~600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대가 넘어감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1~2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명 경비가 매일 처리할 수 있는 상황이 안됨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결국 경비 인력 비용 증가 문제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D2940E-ECDD-2244-B9C2-D72EFDFC7551}"/>
              </a:ext>
            </a:extLst>
          </p:cNvPr>
          <p:cNvSpPr txBox="1"/>
          <p:nvPr/>
        </p:nvSpPr>
        <p:spPr>
          <a:xfrm>
            <a:off x="985814" y="5284715"/>
            <a:ext cx="4664152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주차반장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휴대폰이나 휴대기기를 이용해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전면을 비추면 자동 검색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주차장을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한바퀴 돌면 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스티커 발급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스티커 확인 필요가 없기에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비용 절감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입주민차를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불법으로 잘못 체크할 일이 없어서 그 종류에 싸움은 일어나지 않음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5726CE6-EC4D-3847-A0D9-B5881422AFF5}"/>
              </a:ext>
            </a:extLst>
          </p:cNvPr>
          <p:cNvSpPr/>
          <p:nvPr/>
        </p:nvSpPr>
        <p:spPr>
          <a:xfrm rot="20752988">
            <a:off x="9118846" y="1656901"/>
            <a:ext cx="1935207" cy="3677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특허 출원</a:t>
            </a:r>
            <a:r>
              <a:rPr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!!</a:t>
            </a:r>
            <a:endParaRPr kumimoji="1" lang="ko-KR" altLang="en-US" sz="14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1" name="Content Placeholder 11">
            <a:extLst>
              <a:ext uri="{FF2B5EF4-FFF2-40B4-BE49-F238E27FC236}">
                <a16:creationId xmlns:a16="http://schemas.microsoft.com/office/drawing/2014/main" id="{BF5B6DFC-B764-AF4B-A1FD-9C0B9D41A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82" y="3537757"/>
            <a:ext cx="1720800" cy="3059200"/>
          </a:xfrm>
          <a:prstGeom prst="rect">
            <a:avLst/>
          </a:prstGeom>
        </p:spPr>
      </p:pic>
      <p:pic>
        <p:nvPicPr>
          <p:cNvPr id="22" name="Content Placeholder 10">
            <a:extLst>
              <a:ext uri="{FF2B5EF4-FFF2-40B4-BE49-F238E27FC236}">
                <a16:creationId xmlns:a16="http://schemas.microsoft.com/office/drawing/2014/main" id="{DF0D631A-FAE7-344F-A801-FBA0B95305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51" y="3537757"/>
            <a:ext cx="1720800" cy="3059200"/>
          </a:xfrm>
          <a:prstGeom prst="rect">
            <a:avLst/>
          </a:prstGeom>
        </p:spPr>
      </p:pic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7CFF4EF4-6C85-4049-8755-873124C572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320" y="3537757"/>
            <a:ext cx="1720800" cy="30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5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cxnSp>
        <p:nvCxnSpPr>
          <p:cNvPr id="18" name="직선 연결선 22">
            <a:extLst>
              <a:ext uri="{FF2B5EF4-FFF2-40B4-BE49-F238E27FC236}">
                <a16:creationId xmlns:a16="http://schemas.microsoft.com/office/drawing/2014/main" id="{6ECBDAAF-A25F-C84E-8D3F-C62257943AA6}"/>
              </a:ext>
            </a:extLst>
          </p:cNvPr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18ADD79-8D7E-D045-919B-EAED24AA9737}"/>
              </a:ext>
            </a:extLst>
          </p:cNvPr>
          <p:cNvSpPr txBox="1"/>
          <p:nvPr/>
        </p:nvSpPr>
        <p:spPr>
          <a:xfrm>
            <a:off x="6381114" y="3242713"/>
            <a:ext cx="4445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차량 번호판을 모바일 장비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예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: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 인식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D767C8-898B-D14A-8B32-458AFAD130B3}"/>
              </a:ext>
            </a:extLst>
          </p:cNvPr>
          <p:cNvSpPr txBox="1"/>
          <p:nvPr/>
        </p:nvSpPr>
        <p:spPr>
          <a:xfrm>
            <a:off x="6381114" y="3992158"/>
            <a:ext cx="4960802" cy="103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장기 방치 차량 관리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주차공간 데이터의 전산화 및 효율적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고객에게 다양한 편의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5" name="Picture 1">
            <a:extLst>
              <a:ext uri="{FF2B5EF4-FFF2-40B4-BE49-F238E27FC236}">
                <a16:creationId xmlns:a16="http://schemas.microsoft.com/office/drawing/2014/main" id="{EF3C2EEF-CFC4-794C-9826-37CC95F2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544" y="3805010"/>
            <a:ext cx="2706900" cy="2026917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619C6612-0DC2-B440-A96E-4E5D23778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83" y="1760593"/>
            <a:ext cx="2706889" cy="20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9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cxnSp>
        <p:nvCxnSpPr>
          <p:cNvPr id="14" name="직선 연결선 22">
            <a:extLst>
              <a:ext uri="{FF2B5EF4-FFF2-40B4-BE49-F238E27FC236}">
                <a16:creationId xmlns:a16="http://schemas.microsoft.com/office/drawing/2014/main" id="{C2549047-82D6-5643-A86A-3158C0FE805F}"/>
              </a:ext>
            </a:extLst>
          </p:cNvPr>
          <p:cNvCxnSpPr/>
          <p:nvPr/>
        </p:nvCxnSpPr>
        <p:spPr>
          <a:xfrm>
            <a:off x="4661483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39EA632-DF3F-FD4F-976A-2B390B5AE550}"/>
              </a:ext>
            </a:extLst>
          </p:cNvPr>
          <p:cNvSpPr txBox="1"/>
          <p:nvPr/>
        </p:nvSpPr>
        <p:spPr>
          <a:xfrm>
            <a:off x="5022939" y="1887188"/>
            <a:ext cx="5474188" cy="3935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현재 아파트 단지 주차장 관리는 순찰자의 수기에 의존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 차량 장부를 찾아 확인하는데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매우 오래 걸림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시간상의 이유로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한명이 넓은 범위의 주차장을 관리하지 못하며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확인 업무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진행시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다른 업무를 진행하기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얼마나 오래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주차되어있었는지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 등의 정보를 순찰자가 바로 파악하기 어려움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주차장 관리 현황을 알 수가 없음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전산화된 </a:t>
            </a:r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관리사무소와 관리업체에서는 현재 순찰 진행상태를 한번에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 의한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관리는 자료를 정리하고 분석하기 어려우므로 대부분 데이터들이 무용지물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책장에 그대로 쌓여 있다가 폐기된다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.)</a:t>
            </a:r>
            <a:endParaRPr lang="ko-KR" altLang="en-US" sz="12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16" name="Picture 2" descr="http://www.aptn.co.kr/news/photo/201509/20030621105640.jpg">
            <a:extLst>
              <a:ext uri="{FF2B5EF4-FFF2-40B4-BE49-F238E27FC236}">
                <a16:creationId xmlns:a16="http://schemas.microsoft.com/office/drawing/2014/main" id="{30CDD10B-D2D4-9A49-8608-30B0AF0E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89" y="1922029"/>
            <a:ext cx="3775287" cy="264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39A470-2FA1-A844-8C79-741BDCF545F2}"/>
              </a:ext>
            </a:extLst>
          </p:cNvPr>
          <p:cNvSpPr txBox="1"/>
          <p:nvPr/>
        </p:nvSpPr>
        <p:spPr>
          <a:xfrm>
            <a:off x="4927891" y="4061500"/>
            <a:ext cx="1572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주차차량 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4FC490-5E87-6044-86CF-0D2CF61CCAD3}"/>
              </a:ext>
            </a:extLst>
          </p:cNvPr>
          <p:cNvSpPr txBox="1"/>
          <p:nvPr/>
        </p:nvSpPr>
        <p:spPr>
          <a:xfrm>
            <a:off x="4927891" y="1566149"/>
            <a:ext cx="2893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작업 효율화 및 시간절약</a:t>
            </a:r>
          </a:p>
        </p:txBody>
      </p:sp>
    </p:spTree>
    <p:extLst>
      <p:ext uri="{BB962C8B-B14F-4D97-AF65-F5344CB8AC3E}">
        <p14:creationId xmlns:p14="http://schemas.microsoft.com/office/powerpoint/2010/main" val="3621721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A394279B-AE75-FE44-B011-DAB1D2F5AB8B}"/>
              </a:ext>
            </a:extLst>
          </p:cNvPr>
          <p:cNvCxnSpPr/>
          <p:nvPr/>
        </p:nvCxnSpPr>
        <p:spPr>
          <a:xfrm>
            <a:off x="4720206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B69F7AB-41D7-C04D-8A06-145A8DC9F162}"/>
              </a:ext>
            </a:extLst>
          </p:cNvPr>
          <p:cNvSpPr txBox="1"/>
          <p:nvPr/>
        </p:nvSpPr>
        <p:spPr>
          <a:xfrm>
            <a:off x="4863548" y="4947513"/>
            <a:ext cx="6417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Mobile LPR </a:t>
            </a:r>
            <a:r>
              <a:rPr lang="ko-KR" altLang="en-US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주차관리 시스템으로 해결 가능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8D019C-56D3-914C-8858-4C4996A0A34F}"/>
              </a:ext>
            </a:extLst>
          </p:cNvPr>
          <p:cNvSpPr txBox="1"/>
          <p:nvPr/>
        </p:nvSpPr>
        <p:spPr>
          <a:xfrm>
            <a:off x="5022939" y="1820076"/>
            <a:ext cx="5474188" cy="282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를 할 가능성이 높음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번호를 찾지 못하는 경우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실수를 할 경우 입주민과 불화 발생할 가능성이 높음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부착하지 않은 차량의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재발급받거나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떼지 않는 방식의 편법주차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관리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어려움</a:t>
            </a: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62AED9E-2A3C-CD4B-8918-CCCD95D76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77" y="2361982"/>
            <a:ext cx="3631640" cy="228624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BA24D3F-6FFF-B549-B7FF-3A930BCA83E7}"/>
              </a:ext>
            </a:extLst>
          </p:cNvPr>
          <p:cNvSpPr txBox="1"/>
          <p:nvPr/>
        </p:nvSpPr>
        <p:spPr>
          <a:xfrm>
            <a:off x="5022939" y="1761237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실수의 가능성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12F978-63AA-614A-882B-E7EA0C435DD8}"/>
              </a:ext>
            </a:extLst>
          </p:cNvPr>
          <p:cNvSpPr txBox="1"/>
          <p:nvPr/>
        </p:nvSpPr>
        <p:spPr>
          <a:xfrm>
            <a:off x="5022938" y="3209730"/>
            <a:ext cx="1059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관리  </a:t>
            </a:r>
          </a:p>
        </p:txBody>
      </p:sp>
      <p:cxnSp>
        <p:nvCxnSpPr>
          <p:cNvPr id="16" name="직선 연결선 11">
            <a:extLst>
              <a:ext uri="{FF2B5EF4-FFF2-40B4-BE49-F238E27FC236}">
                <a16:creationId xmlns:a16="http://schemas.microsoft.com/office/drawing/2014/main" id="{B988AA14-5A01-5B41-BA3C-13184185249E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30B9B3-D3A0-5A48-A8EF-234D33CCE187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154CA7-472A-DB48-A06A-995C406C79C2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4EB135-4A13-0E40-9D5C-FE97D0005E7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BD16F7-CE9A-0F47-B0A3-4B17F9BCA719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A78E4E-B9F2-6346-A0D8-BC58094D8217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32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486252F-9ECE-6A44-894D-200827904A72}"/>
              </a:ext>
            </a:extLst>
          </p:cNvPr>
          <p:cNvSpPr txBox="1"/>
          <p:nvPr/>
        </p:nvSpPr>
        <p:spPr>
          <a:xfrm>
            <a:off x="3897972" y="1607700"/>
            <a:ext cx="46586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스마트폰으로 촬영하는 것 만으로도 차량상태 확인 가능 </a:t>
            </a:r>
            <a:endParaRPr lang="en-US" altLang="ko-KR" sz="1600" b="1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4" name="자유형: 도형 16">
            <a:extLst>
              <a:ext uri="{FF2B5EF4-FFF2-40B4-BE49-F238E27FC236}">
                <a16:creationId xmlns:a16="http://schemas.microsoft.com/office/drawing/2014/main" id="{20815B9F-F261-EE43-A5FA-DA60B2E4BEEE}"/>
              </a:ext>
            </a:extLst>
          </p:cNvPr>
          <p:cNvSpPr/>
          <p:nvPr/>
        </p:nvSpPr>
        <p:spPr>
          <a:xfrm>
            <a:off x="1188881" y="1572394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5" name="직선 연결선 21">
            <a:extLst>
              <a:ext uri="{FF2B5EF4-FFF2-40B4-BE49-F238E27FC236}">
                <a16:creationId xmlns:a16="http://schemas.microsoft.com/office/drawing/2014/main" id="{415DD240-1EE1-4C4A-B7CE-7C762EB44AC9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85A3029-1EE4-0C41-9FBE-9453B119D077}"/>
              </a:ext>
            </a:extLst>
          </p:cNvPr>
          <p:cNvSpPr txBox="1"/>
          <p:nvPr/>
        </p:nvSpPr>
        <p:spPr>
          <a:xfrm>
            <a:off x="3897971" y="2094750"/>
            <a:ext cx="59087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순찰자는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mobile LPR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을 이용해 주차장을 순찰하며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차량을 촬영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 주차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방치 차량은 아파트 규정에 맞게끔 조치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보다 넓은 구역을 적은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으로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효율적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으로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의 가능성을 줄임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자신의 순찰내역 확인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350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6EE7813-2FDF-7F4B-B326-A1C64B0881A9}"/>
              </a:ext>
            </a:extLst>
          </p:cNvPr>
          <p:cNvSpPr txBox="1"/>
          <p:nvPr/>
        </p:nvSpPr>
        <p:spPr>
          <a:xfrm>
            <a:off x="3897972" y="1607700"/>
            <a:ext cx="6471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아파트관리실은 아파트 구역별 주차 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 주차현황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현황을 조회</a:t>
            </a:r>
          </a:p>
        </p:txBody>
      </p:sp>
      <p:sp>
        <p:nvSpPr>
          <p:cNvPr id="17" name="자유형: 도형 19">
            <a:extLst>
              <a:ext uri="{FF2B5EF4-FFF2-40B4-BE49-F238E27FC236}">
                <a16:creationId xmlns:a16="http://schemas.microsoft.com/office/drawing/2014/main" id="{04330660-F63C-4B49-A533-5E371193EB63}"/>
              </a:ext>
            </a:extLst>
          </p:cNvPr>
          <p:cNvSpPr/>
          <p:nvPr/>
        </p:nvSpPr>
        <p:spPr>
          <a:xfrm>
            <a:off x="1188881" y="1566691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 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0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0" name="직선 연결선 21">
            <a:extLst>
              <a:ext uri="{FF2B5EF4-FFF2-40B4-BE49-F238E27FC236}">
                <a16:creationId xmlns:a16="http://schemas.microsoft.com/office/drawing/2014/main" id="{40BFED26-82D1-A540-A62B-FAD951E9AC6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A8A2DE0-87F0-6B45-BCEC-4CC66A51B3AA}"/>
              </a:ext>
            </a:extLst>
          </p:cNvPr>
          <p:cNvSpPr txBox="1"/>
          <p:nvPr/>
        </p:nvSpPr>
        <p:spPr>
          <a:xfrm>
            <a:off x="3897971" y="2066552"/>
            <a:ext cx="71671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조회된 자료를 바탕으로 조치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순찰구역들이 빠짐없이 잘 관리되고 있는지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입주민에게 순찰 상황 안내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0256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22" name="자유형: 도형 20">
            <a:extLst>
              <a:ext uri="{FF2B5EF4-FFF2-40B4-BE49-F238E27FC236}">
                <a16:creationId xmlns:a16="http://schemas.microsoft.com/office/drawing/2014/main" id="{4FB377F8-4D5D-C040-93ED-9FE457DD947F}"/>
              </a:ext>
            </a:extLst>
          </p:cNvPr>
          <p:cNvSpPr/>
          <p:nvPr/>
        </p:nvSpPr>
        <p:spPr>
          <a:xfrm>
            <a:off x="1188881" y="157433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 업체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3" name="직선 연결선 21">
            <a:extLst>
              <a:ext uri="{FF2B5EF4-FFF2-40B4-BE49-F238E27FC236}">
                <a16:creationId xmlns:a16="http://schemas.microsoft.com/office/drawing/2014/main" id="{E60BE994-617C-3D40-8706-5B92A6E1879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CECDA7D-1DC5-FD46-9F80-1BC6C4A522FF}"/>
              </a:ext>
            </a:extLst>
          </p:cNvPr>
          <p:cNvSpPr txBox="1"/>
          <p:nvPr/>
        </p:nvSpPr>
        <p:spPr>
          <a:xfrm>
            <a:off x="3840366" y="1759614"/>
            <a:ext cx="6395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각 아파트의 주차 관리가 잘 되고 있는지 파악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업무 능률 향상으로  더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적절한 인력 배치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가능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비용 절감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효율적인 주차관리 시스템 구축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다양한 서비스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165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1" name="자유형: 도형 15">
            <a:extLst>
              <a:ext uri="{FF2B5EF4-FFF2-40B4-BE49-F238E27FC236}">
                <a16:creationId xmlns:a16="http://schemas.microsoft.com/office/drawing/2014/main" id="{EFC43FB6-D5E7-1144-B6D6-EB9A4DADF87B}"/>
              </a:ext>
            </a:extLst>
          </p:cNvPr>
          <p:cNvSpPr/>
          <p:nvPr/>
        </p:nvSpPr>
        <p:spPr>
          <a:xfrm>
            <a:off x="1188881" y="1572394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16" name="직선 연결선 21">
            <a:extLst>
              <a:ext uri="{FF2B5EF4-FFF2-40B4-BE49-F238E27FC236}">
                <a16:creationId xmlns:a16="http://schemas.microsoft.com/office/drawing/2014/main" id="{80ED65C3-C7F6-1245-B81F-4B035F75F796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009A989-D2EF-C849-BE2B-4962A8BBB528}"/>
              </a:ext>
            </a:extLst>
          </p:cNvPr>
          <p:cNvSpPr txBox="1"/>
          <p:nvPr/>
        </p:nvSpPr>
        <p:spPr>
          <a:xfrm>
            <a:off x="4253389" y="1572394"/>
            <a:ext cx="691235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관리의 신뢰도 향상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 주차 차량의 감소로 인한 쾌적함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관리에 대한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신뢰도 향상</a:t>
            </a:r>
            <a:endParaRPr lang="en-US" altLang="ko-KR" sz="1400" b="1" dirty="0">
              <a:solidFill>
                <a:schemeClr val="accent2">
                  <a:lumMod val="75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외 차량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방문차량의 효율적인 관리로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주차면 부족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으로 인한 불편함 감소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차량에 스티커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카드 등을 붙이고 관리 할 필요성 없어짐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등 규정에 따라 편리하고 공정하게 주차장 이용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브랜딩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에 최첨단 이미지 부여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입주자들에게는 자부심과 잠재고객들에게는 매력적인 </a:t>
            </a:r>
            <a:r>
              <a:rPr lang="ko-KR" altLang="en-US" sz="14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셀링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포인트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3583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86051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F5EE5F-96DD-4419-85FD-3D1065985BF8}"/>
              </a:ext>
            </a:extLst>
          </p:cNvPr>
          <p:cNvSpPr/>
          <p:nvPr/>
        </p:nvSpPr>
        <p:spPr>
          <a:xfrm>
            <a:off x="265814" y="1474385"/>
            <a:ext cx="5692305" cy="4812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화살표: 왼쪽/오른쪽/위쪽/아래쪽 16">
            <a:extLst>
              <a:ext uri="{FF2B5EF4-FFF2-40B4-BE49-F238E27FC236}">
                <a16:creationId xmlns:a16="http://schemas.microsoft.com/office/drawing/2014/main" id="{949539E0-A38B-4C90-94AD-8BAE17235426}"/>
              </a:ext>
            </a:extLst>
          </p:cNvPr>
          <p:cNvSpPr/>
          <p:nvPr/>
        </p:nvSpPr>
        <p:spPr>
          <a:xfrm>
            <a:off x="953663" y="1558817"/>
            <a:ext cx="4641516" cy="4641516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20B31552-7DA8-4C24-B532-DA49216CD197}"/>
              </a:ext>
            </a:extLst>
          </p:cNvPr>
          <p:cNvSpPr/>
          <p:nvPr/>
        </p:nvSpPr>
        <p:spPr>
          <a:xfrm>
            <a:off x="1255361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</a:t>
            </a:r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66002FD7-929E-4E4C-9D9F-56B1E1E0CDE9}"/>
              </a:ext>
            </a:extLst>
          </p:cNvPr>
          <p:cNvSpPr/>
          <p:nvPr/>
        </p:nvSpPr>
        <p:spPr>
          <a:xfrm>
            <a:off x="3436874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84635FE4-7E85-4212-920F-335F20D07BC7}"/>
              </a:ext>
            </a:extLst>
          </p:cNvPr>
          <p:cNvSpPr/>
          <p:nvPr/>
        </p:nvSpPr>
        <p:spPr>
          <a:xfrm>
            <a:off x="1255361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입주사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BC2C0FA9-752B-467B-A450-85EEF87600A6}"/>
              </a:ext>
            </a:extLst>
          </p:cNvPr>
          <p:cNvSpPr/>
          <p:nvPr/>
        </p:nvSpPr>
        <p:spPr>
          <a:xfrm>
            <a:off x="3436874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사무소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14DAFA-D7CA-4F3F-B265-99E27E087C69}"/>
              </a:ext>
            </a:extLst>
          </p:cNvPr>
          <p:cNvSpPr txBox="1"/>
          <p:nvPr/>
        </p:nvSpPr>
        <p:spPr>
          <a:xfrm>
            <a:off x="1188881" y="581361"/>
            <a:ext cx="22557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모바일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의 이점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4AAD6-70A2-8446-923C-47805F022291}"/>
              </a:ext>
            </a:extLst>
          </p:cNvPr>
          <p:cNvSpPr txBox="1"/>
          <p:nvPr/>
        </p:nvSpPr>
        <p:spPr>
          <a:xfrm>
            <a:off x="6283026" y="2256704"/>
            <a:ext cx="5646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들에게 유니크한 셀링 포인트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정확한 데이터 판독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/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전송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빠른 데이터 분석 프로세스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NO MORE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디바이스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원가 절감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 관리 가능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454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444900" cy="629652"/>
            <a:chOff x="1188881" y="351819"/>
            <a:chExt cx="2444900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444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방문 주차 및 차량 관리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pic>
        <p:nvPicPr>
          <p:cNvPr id="18" name="Picture 2" descr="https://www.getmyparking.com/src/products-mockup/pmock-report-1.png">
            <a:extLst>
              <a:ext uri="{FF2B5EF4-FFF2-40B4-BE49-F238E27FC236}">
                <a16:creationId xmlns:a16="http://schemas.microsoft.com/office/drawing/2014/main" id="{FB7CB114-E6DD-9146-878F-A806E925C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88" y="609750"/>
            <a:ext cx="3699435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www.getmyparking.com/src/products-mockup/pmock-report-3.png">
            <a:extLst>
              <a:ext uri="{FF2B5EF4-FFF2-40B4-BE49-F238E27FC236}">
                <a16:creationId xmlns:a16="http://schemas.microsoft.com/office/drawing/2014/main" id="{23C85F68-2BAD-0549-99A1-8C1C97293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566" y="581361"/>
            <a:ext cx="3699434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F758C2C8-690F-A748-A2E4-0FF1CC9FF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03" y="4025925"/>
            <a:ext cx="1195200" cy="25232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0C8FD8F7-CF0A-F24D-9CBE-F43912CB9D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05" y="4025925"/>
            <a:ext cx="1195200" cy="25232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6F8A4A7-449C-014E-A7C8-5D186EA8D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107" y="4025925"/>
            <a:ext cx="1195200" cy="25232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97809107-F7DC-B742-949F-DACFF90C4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509" y="4025925"/>
            <a:ext cx="1195200" cy="2523200"/>
          </a:xfrm>
          <a:prstGeom prst="rect">
            <a:avLst/>
          </a:prstGeom>
        </p:spPr>
      </p:pic>
      <p:grpSp>
        <p:nvGrpSpPr>
          <p:cNvPr id="28" name="그룹 27">
            <a:extLst>
              <a:ext uri="{FF2B5EF4-FFF2-40B4-BE49-F238E27FC236}">
                <a16:creationId xmlns:a16="http://schemas.microsoft.com/office/drawing/2014/main" id="{4F83DEDB-22FE-5B4C-AF5E-7DDFB18EFF93}"/>
              </a:ext>
            </a:extLst>
          </p:cNvPr>
          <p:cNvGrpSpPr/>
          <p:nvPr/>
        </p:nvGrpSpPr>
        <p:grpSpPr>
          <a:xfrm>
            <a:off x="985814" y="1784742"/>
            <a:ext cx="4492287" cy="4163027"/>
            <a:chOff x="3995936" y="2223948"/>
            <a:chExt cx="4757265" cy="2426342"/>
          </a:xfrm>
        </p:grpSpPr>
        <p:sp>
          <p:nvSpPr>
            <p:cNvPr id="29" name="텍스트 개체 틀 2">
              <a:extLst>
                <a:ext uri="{FF2B5EF4-FFF2-40B4-BE49-F238E27FC236}">
                  <a16:creationId xmlns:a16="http://schemas.microsoft.com/office/drawing/2014/main" id="{B01AC647-FAAA-934B-951E-E3981BC17EE6}"/>
                </a:ext>
              </a:extLst>
            </p:cNvPr>
            <p:cNvSpPr txBox="1">
              <a:spLocks/>
            </p:cNvSpPr>
            <p:nvPr/>
          </p:nvSpPr>
          <p:spPr>
            <a:xfrm>
              <a:off x="4139953" y="2565837"/>
              <a:ext cx="4464496" cy="2084453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t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방문예약 등 방문자 시스템 구성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클라우드로 데이터베이스 관리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공동주택 입주민에게 다양한 편의 제공 및 신뢰 확보</a:t>
              </a:r>
              <a:endParaRPr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endParaRPr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실시간 리포트 및 </a:t>
              </a:r>
              <a:r>
                <a:rPr lang="ko-KR" altLang="en-US" sz="14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입출차</a:t>
              </a: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통계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블랙리스트 차량관리 조회 및 등록</a:t>
              </a:r>
            </a:p>
            <a:p>
              <a:pPr marL="810414" lvl="1" indent="-99691"/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방문횟수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머문 시간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, 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이전 통계 등 이용</a:t>
              </a:r>
            </a:p>
            <a:p>
              <a:pPr marL="810414" lvl="1" indent="-99691"/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블랙리스트 차량 입</a:t>
              </a:r>
              <a:r>
                <a:rPr lang="en-US" altLang="ko-KR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.</a:t>
              </a:r>
              <a:r>
                <a:rPr lang="ko-KR" altLang="en-US" sz="1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출차</a:t>
              </a:r>
              <a:r>
                <a:rPr lang="ko-KR" altLang="en-US" sz="1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방지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차량 검색 기능</a:t>
              </a:r>
            </a:p>
            <a:p>
              <a:pPr marL="124614" indent="-99691">
                <a:buFont typeface="Arial" panose="020B0604020202020204" pitchFamily="34" charset="0"/>
                <a:buChar char="•"/>
              </a:pPr>
              <a:endParaRPr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  <a:p>
              <a:pPr marL="124614" indent="-99691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아파트 정책에 따라 조정 가능</a:t>
              </a:r>
              <a:r>
                <a:rPr lang="en-US" altLang="ko-KR" sz="14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</a:p>
          </p:txBody>
        </p:sp>
        <p:sp>
          <p:nvSpPr>
            <p:cNvPr id="30" name="텍스트 개체 틀 2">
              <a:extLst>
                <a:ext uri="{FF2B5EF4-FFF2-40B4-BE49-F238E27FC236}">
                  <a16:creationId xmlns:a16="http://schemas.microsoft.com/office/drawing/2014/main" id="{3DCFFC7B-E71A-0144-9531-F3A0CFC2BF05}"/>
                </a:ext>
              </a:extLst>
            </p:cNvPr>
            <p:cNvSpPr txBox="1">
              <a:spLocks/>
            </p:cNvSpPr>
            <p:nvPr/>
          </p:nvSpPr>
          <p:spPr>
            <a:xfrm>
              <a:off x="3995936" y="2223948"/>
              <a:ext cx="4757265" cy="178671"/>
            </a:xfrm>
            <a:prstGeom prst="rect">
              <a:avLst/>
            </a:prstGeom>
            <a:noFill/>
          </p:spPr>
          <p:txBody>
            <a:bodyPr vert="horz" wrap="square" lIns="0" tIns="24923" rIns="24923" bIns="24923" rtlCol="0" anchor="ctr" anchorCtr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000" spc="-100" baseline="0">
                  <a:ln w="6350">
                    <a:solidFill>
                      <a:schemeClr val="accent5">
                        <a:lumMod val="50000"/>
                        <a:alpha val="0"/>
                      </a:schemeClr>
                    </a:solidFill>
                  </a:ln>
                  <a:solidFill>
                    <a:srgbClr val="373B47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000" spc="-15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800" b="1" dirty="0">
                  <a:solidFill>
                    <a:schemeClr val="bg1">
                      <a:lumMod val="50000"/>
                    </a:schemeClr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AI, Cloud, Vision </a:t>
              </a:r>
              <a:r>
                <a:rPr lang="ko-KR" altLang="en-US" sz="1800" b="1" dirty="0">
                  <a:solidFill>
                    <a:schemeClr val="bg1">
                      <a:lumMod val="50000"/>
                    </a:schemeClr>
                  </a:solidFill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기술을 접목</a:t>
              </a:r>
              <a:endParaRPr lang="en-US" altLang="ko-KR" sz="18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012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4137671" cy="629652"/>
            <a:chOff x="1188881" y="351819"/>
            <a:chExt cx="4137671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41376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방문 주차 및 차량 관리 </a:t>
              </a:r>
              <a:r>
                <a:rPr lang="en-US" altLang="ko-KR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(</a:t>
              </a:r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웹을 통한 관리</a:t>
              </a:r>
              <a:r>
                <a:rPr lang="en-US" altLang="ko-KR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)</a:t>
              </a: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E939D4E9-EC69-0C47-BD8C-20EE743EB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449" y="4053751"/>
            <a:ext cx="3949200" cy="2519449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6EF2D2A-FD5B-E24A-A3AD-996450FAD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626" y="4052410"/>
            <a:ext cx="4248000" cy="252079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124D20D-973F-7548-A65D-E190F37D1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626" y="1187473"/>
            <a:ext cx="3099600" cy="251919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BB3AED94-62EE-1744-B089-57F44EBE8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449" y="1187473"/>
            <a:ext cx="3427200" cy="252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03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672526" cy="660429"/>
            <a:chOff x="1188881" y="351819"/>
            <a:chExt cx="267252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67252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방문 주차 및 차량 관리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52218B2-54E0-4A7D-82DF-A7A311B6A416}"/>
              </a:ext>
            </a:extLst>
          </p:cNvPr>
          <p:cNvSpPr txBox="1"/>
          <p:nvPr/>
        </p:nvSpPr>
        <p:spPr>
          <a:xfrm>
            <a:off x="348344" y="1614590"/>
            <a:ext cx="6762230" cy="4846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1.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미리 예약 시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주민이 앱을 통하여 방문 차량 번호 지정 가능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차량번호 입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출차시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xx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동 </a:t>
            </a:r>
            <a:r>
              <a:rPr kumimoji="1" lang="en-US" altLang="ko-KR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oo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호 방문차량으로 자동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입출차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한도 이상 주차 시 이용 불가 혹은 관리비 청구로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정산요구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2.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예약 없이 방문 시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방문자가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출차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하기 전까지 입주민이 앱을 통해 방문차량 번호 지정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번호 미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지정시는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이용 불가 혹은 관리비 청구로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정산요구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방문객이 직접 동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호수 입력 시 입주민에게 알려주며 수락여부로 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입출차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가능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3. </a:t>
            </a:r>
            <a:r>
              <a:rPr kumimoji="1" lang="ko-KR" altLang="en-US" sz="16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주차 설비 교체 없이 적용 가능</a:t>
            </a:r>
            <a:endParaRPr kumimoji="1" lang="en-US" altLang="ko-KR" sz="1600" b="1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    기존에 주차 설비를 교체하지 않고 </a:t>
            </a:r>
            <a:r>
              <a:rPr kumimoji="1" lang="ko-KR" altLang="en-US" sz="1600" b="1" dirty="0" err="1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방문예약</a:t>
            </a:r>
            <a:r>
              <a:rPr kumimoji="1" lang="ko-KR" altLang="en-US" sz="16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서비스 적용 가능</a:t>
            </a:r>
            <a:endParaRPr kumimoji="1" lang="en-US" altLang="ko-KR" sz="1600" b="1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9" name="화살표: 왼쪽/오른쪽/위쪽/아래쪽 8">
            <a:extLst>
              <a:ext uri="{FF2B5EF4-FFF2-40B4-BE49-F238E27FC236}">
                <a16:creationId xmlns:a16="http://schemas.microsoft.com/office/drawing/2014/main" id="{97A07E43-EED3-41DF-A9D6-1BC9B42C5D5F}"/>
              </a:ext>
            </a:extLst>
          </p:cNvPr>
          <p:cNvSpPr/>
          <p:nvPr/>
        </p:nvSpPr>
        <p:spPr>
          <a:xfrm>
            <a:off x="7110574" y="1312891"/>
            <a:ext cx="4641516" cy="4641516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EC89F29D-CC6D-4C16-9077-425320E6CE57}"/>
              </a:ext>
            </a:extLst>
          </p:cNvPr>
          <p:cNvSpPr/>
          <p:nvPr/>
        </p:nvSpPr>
        <p:spPr>
          <a:xfrm>
            <a:off x="7412272" y="1614590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A4AA0BB9-82B6-4970-8424-881484F6B5C9}"/>
              </a:ext>
            </a:extLst>
          </p:cNvPr>
          <p:cNvSpPr/>
          <p:nvPr/>
        </p:nvSpPr>
        <p:spPr>
          <a:xfrm>
            <a:off x="9593785" y="1614590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D7DDE2D2-DEA4-4A81-A704-4B3D227FE022}"/>
              </a:ext>
            </a:extLst>
          </p:cNvPr>
          <p:cNvSpPr/>
          <p:nvPr/>
        </p:nvSpPr>
        <p:spPr>
          <a:xfrm>
            <a:off x="7412272" y="3796103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0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1E9145FB-D759-4744-917D-3631916F9533}"/>
              </a:ext>
            </a:extLst>
          </p:cNvPr>
          <p:cNvSpPr/>
          <p:nvPr/>
        </p:nvSpPr>
        <p:spPr>
          <a:xfrm>
            <a:off x="9593785" y="3796103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 업체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7474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B95A146-57F2-41A4-B815-121ECC0CFE2B}"/>
              </a:ext>
            </a:extLst>
          </p:cNvPr>
          <p:cNvSpPr txBox="1"/>
          <p:nvPr/>
        </p:nvSpPr>
        <p:spPr>
          <a:xfrm>
            <a:off x="1188881" y="581361"/>
            <a:ext cx="64107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장비를 재활용한 스마트 주차장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2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방문예약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기능 추가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endParaRPr lang="ko-KR" altLang="en-US" sz="2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55B1A9D-5A2A-154F-9665-2CC555D74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84" y="1522535"/>
            <a:ext cx="2037862" cy="2220501"/>
          </a:xfrm>
          <a:prstGeom prst="rect">
            <a:avLst/>
          </a:prstGeom>
        </p:spPr>
      </p:pic>
      <p:pic>
        <p:nvPicPr>
          <p:cNvPr id="15" name="그림 3" descr="page28image40488192">
            <a:extLst>
              <a:ext uri="{FF2B5EF4-FFF2-40B4-BE49-F238E27FC236}">
                <a16:creationId xmlns:a16="http://schemas.microsoft.com/office/drawing/2014/main" id="{6F4D942C-F2E7-7647-9104-A217CCB55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03" y="1522535"/>
            <a:ext cx="2866078" cy="197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6E900600-5C45-FB4E-9F1C-EA15F835CC37}"/>
              </a:ext>
            </a:extLst>
          </p:cNvPr>
          <p:cNvCxnSpPr/>
          <p:nvPr/>
        </p:nvCxnSpPr>
        <p:spPr>
          <a:xfrm>
            <a:off x="5259165" y="1926303"/>
            <a:ext cx="24299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7C1B57C6-8942-2940-A3A1-170BF2299D03}"/>
              </a:ext>
            </a:extLst>
          </p:cNvPr>
          <p:cNvCxnSpPr>
            <a:cxnSpLocks/>
          </p:cNvCxnSpPr>
          <p:nvPr/>
        </p:nvCxnSpPr>
        <p:spPr>
          <a:xfrm flipH="1">
            <a:off x="5231265" y="2171837"/>
            <a:ext cx="24578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8B8DFC-E850-BA4A-A0A9-443B3E568766}"/>
              </a:ext>
            </a:extLst>
          </p:cNvPr>
          <p:cNvSpPr txBox="1"/>
          <p:nvPr/>
        </p:nvSpPr>
        <p:spPr>
          <a:xfrm>
            <a:off x="5478181" y="1522535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입출차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기능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622D9F-CD85-5645-8994-560261A86044}"/>
              </a:ext>
            </a:extLst>
          </p:cNvPr>
          <p:cNvSpPr txBox="1"/>
          <p:nvPr/>
        </p:nvSpPr>
        <p:spPr>
          <a:xfrm>
            <a:off x="4851400" y="6239933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자사 제어 모듈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0CC07A-8672-E843-9A55-BCD71F680E39}"/>
              </a:ext>
            </a:extLst>
          </p:cNvPr>
          <p:cNvSpPr txBox="1"/>
          <p:nvPr/>
        </p:nvSpPr>
        <p:spPr>
          <a:xfrm>
            <a:off x="4466168" y="4217871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방문예약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시스템 추가</a:t>
            </a: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47E12C5E-8D46-E044-8C05-B0E219B207E8}"/>
              </a:ext>
            </a:extLst>
          </p:cNvPr>
          <p:cNvCxnSpPr/>
          <p:nvPr/>
        </p:nvCxnSpPr>
        <p:spPr>
          <a:xfrm flipH="1" flipV="1">
            <a:off x="3113915" y="3822700"/>
            <a:ext cx="1677101" cy="1240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354BCC62-E8E3-864C-8916-7867D2DE6413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6493934" y="3493477"/>
            <a:ext cx="3214908" cy="1654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그림 28">
            <a:extLst>
              <a:ext uri="{FF2B5EF4-FFF2-40B4-BE49-F238E27FC236}">
                <a16:creationId xmlns:a16="http://schemas.microsoft.com/office/drawing/2014/main" id="{3FA315FF-7759-A54E-B912-8E4D87BC6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2698" y="5147733"/>
            <a:ext cx="672601" cy="1391062"/>
          </a:xfrm>
          <a:prstGeom prst="rect">
            <a:avLst/>
          </a:prstGeom>
        </p:spPr>
      </p:pic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DA899262-D2A6-6845-A9CA-0E4A3A7D695E}"/>
              </a:ext>
            </a:extLst>
          </p:cNvPr>
          <p:cNvCxnSpPr>
            <a:cxnSpLocks/>
          </p:cNvCxnSpPr>
          <p:nvPr/>
        </p:nvCxnSpPr>
        <p:spPr>
          <a:xfrm>
            <a:off x="6584567" y="5554133"/>
            <a:ext cx="34445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A5AEFF9-0233-C14F-90DF-21741E84DC16}"/>
              </a:ext>
            </a:extLst>
          </p:cNvPr>
          <p:cNvCxnSpPr>
            <a:cxnSpLocks/>
          </p:cNvCxnSpPr>
          <p:nvPr/>
        </p:nvCxnSpPr>
        <p:spPr>
          <a:xfrm flipH="1">
            <a:off x="6584567" y="5748867"/>
            <a:ext cx="337418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43F7ACD-C5B7-3F48-A05E-AA8A74C4BB9C}"/>
              </a:ext>
            </a:extLst>
          </p:cNvPr>
          <p:cNvSpPr txBox="1"/>
          <p:nvPr/>
        </p:nvSpPr>
        <p:spPr>
          <a:xfrm>
            <a:off x="8105065" y="5890736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예약 앱 제공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관리자용 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&amp;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유저용</a:t>
            </a:r>
            <a:endParaRPr kumimoji="1" lang="ko-KR" altLang="en-US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75EE723-3C88-074F-B932-DCEE7B7179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275" y="4657984"/>
            <a:ext cx="1676400" cy="1536700"/>
          </a:xfrm>
          <a:prstGeom prst="rect">
            <a:avLst/>
          </a:prstGeom>
        </p:spPr>
      </p:pic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EF3B311B-6452-2347-8B04-DB059E003FC4}"/>
              </a:ext>
            </a:extLst>
          </p:cNvPr>
          <p:cNvCxnSpPr>
            <a:cxnSpLocks/>
          </p:cNvCxnSpPr>
          <p:nvPr/>
        </p:nvCxnSpPr>
        <p:spPr>
          <a:xfrm>
            <a:off x="2802128" y="5569171"/>
            <a:ext cx="18402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49340E0-AA57-8B4A-BC89-1A12588E0CD6}"/>
              </a:ext>
            </a:extLst>
          </p:cNvPr>
          <p:cNvCxnSpPr>
            <a:cxnSpLocks/>
          </p:cNvCxnSpPr>
          <p:nvPr/>
        </p:nvCxnSpPr>
        <p:spPr>
          <a:xfrm flipH="1">
            <a:off x="2802128" y="5763906"/>
            <a:ext cx="18050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5654DB3-C749-9241-8DFE-7B1DCF954173}"/>
              </a:ext>
            </a:extLst>
          </p:cNvPr>
          <p:cNvSpPr txBox="1"/>
          <p:nvPr/>
        </p:nvSpPr>
        <p:spPr>
          <a:xfrm>
            <a:off x="2909680" y="5890736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클라우드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관제시스템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연동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C7901CD0-842B-B945-ABEC-335C54794D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119" y="5426334"/>
            <a:ext cx="2523391" cy="1014384"/>
          </a:xfrm>
          <a:prstGeom prst="rect">
            <a:avLst/>
          </a:prstGeom>
        </p:spPr>
      </p:pic>
      <p:cxnSp>
        <p:nvCxnSpPr>
          <p:cNvPr id="23" name="직선 연결선 11">
            <a:extLst>
              <a:ext uri="{FF2B5EF4-FFF2-40B4-BE49-F238E27FC236}">
                <a16:creationId xmlns:a16="http://schemas.microsoft.com/office/drawing/2014/main" id="{73EB0FC6-D8B8-1946-9AD8-65F8D2F3EC1D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1861B58-B1D9-D44F-8F96-DDEA0C1FC0D3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B0F83F-BDE8-4B4B-A19F-5DE43911509F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8437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B95A146-57F2-41A4-B815-121ECC0CFE2B}"/>
              </a:ext>
            </a:extLst>
          </p:cNvPr>
          <p:cNvSpPr txBox="1"/>
          <p:nvPr/>
        </p:nvSpPr>
        <p:spPr>
          <a:xfrm>
            <a:off x="1188881" y="581361"/>
            <a:ext cx="93089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장비를 재활용한 스마트 주차장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비교 견적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타사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3,130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만원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자사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700</a:t>
            </a:r>
            <a:r>
              <a:rPr lang="ko-KR" altLang="en-US" sz="2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만원대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endParaRPr lang="ko-KR" altLang="en-US" sz="2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4FBC5A0-1341-E544-B555-AF6D71C69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14" y="2063262"/>
            <a:ext cx="3781580" cy="43771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1AA69F-8FA1-CA43-8E4E-65B41B1DD7C9}"/>
              </a:ext>
            </a:extLst>
          </p:cNvPr>
          <p:cNvSpPr txBox="1"/>
          <p:nvPr/>
        </p:nvSpPr>
        <p:spPr>
          <a:xfrm>
            <a:off x="1418512" y="1535723"/>
            <a:ext cx="3709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타사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방문예약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시스템 견적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3,130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만원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E0A922F-81CD-7A41-8E28-7AEAD40064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400" y="2063262"/>
            <a:ext cx="3422379" cy="353450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2558FAC-BE6A-3545-961F-F2B82F3091D0}"/>
              </a:ext>
            </a:extLst>
          </p:cNvPr>
          <p:cNvSpPr txBox="1"/>
          <p:nvPr/>
        </p:nvSpPr>
        <p:spPr>
          <a:xfrm>
            <a:off x="6157976" y="1535723"/>
            <a:ext cx="5352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자사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방문예약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시스템 견적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(400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만원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+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정산기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300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만원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endParaRPr kumimoji="1" lang="ko-KR" altLang="en-US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3911A883-EC4B-1C45-8E57-1C068BDE74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365" y="2063262"/>
            <a:ext cx="3360420" cy="32004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1155DF0-9194-884E-AC55-251179786ADB}"/>
              </a:ext>
            </a:extLst>
          </p:cNvPr>
          <p:cNvSpPr/>
          <p:nvPr/>
        </p:nvSpPr>
        <p:spPr>
          <a:xfrm>
            <a:off x="4011565" y="2373923"/>
            <a:ext cx="691662" cy="287216"/>
          </a:xfrm>
          <a:prstGeom prst="rect">
            <a:avLst/>
          </a:prstGeom>
          <a:solidFill>
            <a:srgbClr val="ED6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998958A-12AB-DC40-88D5-D92176082224}"/>
              </a:ext>
            </a:extLst>
          </p:cNvPr>
          <p:cNvSpPr/>
          <p:nvPr/>
        </p:nvSpPr>
        <p:spPr>
          <a:xfrm>
            <a:off x="3679730" y="2675738"/>
            <a:ext cx="691662" cy="287216"/>
          </a:xfrm>
          <a:prstGeom prst="rect">
            <a:avLst/>
          </a:prstGeom>
          <a:solidFill>
            <a:srgbClr val="ED6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0E19163-CD97-1440-A0B7-AD59DA0C092F}"/>
              </a:ext>
            </a:extLst>
          </p:cNvPr>
          <p:cNvSpPr/>
          <p:nvPr/>
        </p:nvSpPr>
        <p:spPr>
          <a:xfrm>
            <a:off x="3581401" y="2962953"/>
            <a:ext cx="1121826" cy="249170"/>
          </a:xfrm>
          <a:prstGeom prst="rect">
            <a:avLst/>
          </a:prstGeom>
          <a:solidFill>
            <a:srgbClr val="ED6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A272AE0-AB66-3647-BF95-F686D06F0125}"/>
              </a:ext>
            </a:extLst>
          </p:cNvPr>
          <p:cNvSpPr/>
          <p:nvPr/>
        </p:nvSpPr>
        <p:spPr>
          <a:xfrm>
            <a:off x="985814" y="2069015"/>
            <a:ext cx="913324" cy="93894"/>
          </a:xfrm>
          <a:prstGeom prst="rect">
            <a:avLst/>
          </a:prstGeom>
          <a:solidFill>
            <a:srgbClr val="ED6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D0BABD3D-8A7A-F44E-941D-DF36F1B19BAC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61B355D-6181-934F-A0FB-C9635FDD49CF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AF70CF-FC1C-C74A-A483-B4C27EBBA53B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249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8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037737" cy="660429"/>
            <a:chOff x="1188881" y="351819"/>
            <a:chExt cx="2037737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03773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원격 제어</a:t>
              </a: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BA0118D1-D69F-B444-A6C8-4637B706D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306" y="1320484"/>
            <a:ext cx="3461144" cy="231402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23A0528-72D5-204B-ABAE-081575952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383" y="1308429"/>
            <a:ext cx="2422800" cy="39597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0B9DCD-9C81-AE4D-A08B-4E7D87C553F0}"/>
              </a:ext>
            </a:extLst>
          </p:cNvPr>
          <p:cNvSpPr txBox="1"/>
          <p:nvPr/>
        </p:nvSpPr>
        <p:spPr>
          <a:xfrm>
            <a:off x="1188881" y="4027408"/>
            <a:ext cx="509947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휴대폰으로 주차 솔루션을 원격 제어를 할 수 있음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원격 제어의 장점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부스에 항상 상주할 필요가 없다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효율적인 인력 배치로 인하여 비용 절감이 가능하다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긴급사태에 빠른 대응을 할 수 있다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 중에 호출이 오면 바로 대응이 가능하다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D8080FF-694B-4549-847A-F4D0C105F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2502" y="1323599"/>
            <a:ext cx="2332800" cy="395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56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9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768707" cy="660429"/>
            <a:chOff x="1188881" y="351819"/>
            <a:chExt cx="2768707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76870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공동출입구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휴대폰 출입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0112460-7E7A-2F44-9151-CB3672B86600}"/>
              </a:ext>
            </a:extLst>
          </p:cNvPr>
          <p:cNvSpPr/>
          <p:nvPr/>
        </p:nvSpPr>
        <p:spPr>
          <a:xfrm>
            <a:off x="2185733" y="2556933"/>
            <a:ext cx="1092200" cy="261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CBBFCE8-12DA-2E49-89F7-C28CD8D1FA7B}"/>
              </a:ext>
            </a:extLst>
          </p:cNvPr>
          <p:cNvSpPr/>
          <p:nvPr/>
        </p:nvSpPr>
        <p:spPr>
          <a:xfrm>
            <a:off x="3277933" y="2556933"/>
            <a:ext cx="1092200" cy="261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B5E0073-5A00-CB47-89C0-DEC04587E320}"/>
              </a:ext>
            </a:extLst>
          </p:cNvPr>
          <p:cNvSpPr/>
          <p:nvPr/>
        </p:nvSpPr>
        <p:spPr>
          <a:xfrm>
            <a:off x="2990066" y="2336799"/>
            <a:ext cx="575734" cy="220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CDC564-0A99-0142-B223-653249C84853}"/>
              </a:ext>
            </a:extLst>
          </p:cNvPr>
          <p:cNvSpPr txBox="1"/>
          <p:nvPr/>
        </p:nvSpPr>
        <p:spPr>
          <a:xfrm>
            <a:off x="3921399" y="1938866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모션 감지 센서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A9D81F3-1C75-0844-BB2B-45C92427EF57}"/>
              </a:ext>
            </a:extLst>
          </p:cNvPr>
          <p:cNvSpPr/>
          <p:nvPr/>
        </p:nvSpPr>
        <p:spPr>
          <a:xfrm>
            <a:off x="2829200" y="2556933"/>
            <a:ext cx="897466" cy="11006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07322EF0-746C-694C-94EE-3BE678B5ACDB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3565801" y="2077366"/>
            <a:ext cx="355598" cy="2485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4202052-5E81-E54D-AFBB-3C65A51A6081}"/>
              </a:ext>
            </a:extLst>
          </p:cNvPr>
          <p:cNvSpPr txBox="1"/>
          <p:nvPr/>
        </p:nvSpPr>
        <p:spPr>
          <a:xfrm>
            <a:off x="5242199" y="2675466"/>
            <a:ext cx="1156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자동문 컨트롤러</a:t>
            </a: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A686C11-8042-3F42-8D2F-1A25DAEF373F}"/>
              </a:ext>
            </a:extLst>
          </p:cNvPr>
          <p:cNvCxnSpPr>
            <a:cxnSpLocks/>
            <a:stCxn id="26" idx="1"/>
            <a:endCxn id="24" idx="3"/>
          </p:cNvCxnSpPr>
          <p:nvPr/>
        </p:nvCxnSpPr>
        <p:spPr>
          <a:xfrm flipH="1" flipV="1">
            <a:off x="3726666" y="2611966"/>
            <a:ext cx="1515533" cy="202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246E96C-3155-744E-A0E7-9480302E99FF}"/>
              </a:ext>
            </a:extLst>
          </p:cNvPr>
          <p:cNvSpPr/>
          <p:nvPr/>
        </p:nvSpPr>
        <p:spPr>
          <a:xfrm>
            <a:off x="2753000" y="2370266"/>
            <a:ext cx="152400" cy="153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DD430-77CD-CD40-851B-EDD237667561}"/>
              </a:ext>
            </a:extLst>
          </p:cNvPr>
          <p:cNvSpPr txBox="1"/>
          <p:nvPr/>
        </p:nvSpPr>
        <p:spPr>
          <a:xfrm>
            <a:off x="344332" y="1891868"/>
            <a:ext cx="1462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도어컨트롤러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(BLE)</a:t>
            </a:r>
          </a:p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예약 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주차플러스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와 연동</a:t>
            </a: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F1AA8ED8-892A-6F44-B2E1-7FC4D133C521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1806592" y="2215034"/>
            <a:ext cx="946408" cy="1425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[E] 30">
            <a:extLst>
              <a:ext uri="{FF2B5EF4-FFF2-40B4-BE49-F238E27FC236}">
                <a16:creationId xmlns:a16="http://schemas.microsoft.com/office/drawing/2014/main" id="{9334E340-0604-644E-9EE0-8F828400A842}"/>
              </a:ext>
            </a:extLst>
          </p:cNvPr>
          <p:cNvCxnSpPr>
            <a:cxnSpLocks/>
            <a:stCxn id="28" idx="0"/>
            <a:endCxn id="22" idx="0"/>
          </p:cNvCxnSpPr>
          <p:nvPr/>
        </p:nvCxnSpPr>
        <p:spPr>
          <a:xfrm rot="5400000" flipH="1" flipV="1">
            <a:off x="3036833" y="2129167"/>
            <a:ext cx="33467" cy="448733"/>
          </a:xfrm>
          <a:prstGeom prst="bentConnector3">
            <a:avLst>
              <a:gd name="adj1" fmla="val 783061"/>
            </a:avLst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EA3CE64-9DB6-2841-B3D3-978F6E122C6D}"/>
              </a:ext>
            </a:extLst>
          </p:cNvPr>
          <p:cNvSpPr txBox="1"/>
          <p:nvPr/>
        </p:nvSpPr>
        <p:spPr>
          <a:xfrm>
            <a:off x="2807344" y="1821631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연동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73075A-F65A-9644-BF91-2FEEECD28099}"/>
              </a:ext>
            </a:extLst>
          </p:cNvPr>
          <p:cNvSpPr txBox="1"/>
          <p:nvPr/>
        </p:nvSpPr>
        <p:spPr>
          <a:xfrm>
            <a:off x="2608519" y="3735400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 err="1">
                <a:solidFill>
                  <a:srgbClr val="FFC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공동출입문</a:t>
            </a:r>
            <a:endParaRPr kumimoji="1" lang="ko-KR" altLang="en-US" dirty="0">
              <a:solidFill>
                <a:srgbClr val="FFC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07A75F-CD0B-2A49-BB95-D0915BAB25D0}"/>
              </a:ext>
            </a:extLst>
          </p:cNvPr>
          <p:cNvSpPr txBox="1"/>
          <p:nvPr/>
        </p:nvSpPr>
        <p:spPr>
          <a:xfrm>
            <a:off x="5138399" y="4365175"/>
            <a:ext cx="5857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개선된 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방문예약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flow</a:t>
            </a:r>
          </a:p>
          <a:p>
            <a:pPr marL="342900" indent="-342900">
              <a:buAutoNum type="arabicPeriod"/>
            </a:pP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입주민이 주차 플러스로 방문 차량 번호 등록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입차는 세대 호출 없이 통과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입구 혹은 공동 출입문에서 주차플러스앱으로 허가된 사용자만 통과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세대의 현관문에서 세대 호출</a:t>
            </a:r>
            <a:endParaRPr kumimoji="1" lang="en-US" altLang="ko-KR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입주민의 경우 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주차플러스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앱만으로 </a:t>
            </a:r>
            <a:r>
              <a:rPr kumimoji="1" lang="ko-KR" altLang="en-US" sz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카드키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없이 공동 출입구 통과 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kumimoji="1"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관리실에서 계정 관리</a:t>
            </a:r>
            <a:r>
              <a:rPr kumimoji="1" lang="en-US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endParaRPr kumimoji="1" lang="ko-KR" altLang="en-US" sz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6269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9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768707" cy="660429"/>
            <a:chOff x="1188881" y="351819"/>
            <a:chExt cx="2768707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76870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공동출입구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휴대폰 출입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371E186-84A9-C840-BD12-7F1BDA7C11A8}"/>
              </a:ext>
            </a:extLst>
          </p:cNvPr>
          <p:cNvSpPr txBox="1"/>
          <p:nvPr/>
        </p:nvSpPr>
        <p:spPr>
          <a:xfrm>
            <a:off x="619789" y="1481667"/>
            <a:ext cx="9014006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스마트홈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공동 출입구 장비 대비 장점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타 업체 장비</a:t>
            </a:r>
            <a:endParaRPr kumimoji="1" lang="en-US" altLang="ko-KR" sz="16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스마트홈은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새아파트에서 설치 가능하거나 전체를 바꿔야하는 문제 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 비용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사용하지 않는 기능들이 많이 들어가 있어서 복잡한 문제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스마트홈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기능이 아니더라도 기존 휴대폰으로 공동현관문을 열어주는 장비는 가격이 비싸고 기능이 한정됨 </a:t>
            </a:r>
            <a:b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</a:b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세대당 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500~1000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원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혹은 대당 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3~50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만원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오래된 아파트들은 사용할 수가 없음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 관리자와 방문과 입주자들이 모두 선호하기에 힘든 구조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600" b="1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휴맥스</a:t>
            </a:r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장비</a:t>
            </a:r>
            <a:endParaRPr kumimoji="1" lang="en-US" altLang="ko-KR" sz="16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입주민이 매우 원하는 필요한 기능만 추가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새 아파트가 아니더라도 기존의 아파트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오피스텔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오피스 건물도 모두 설치 가능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장비와 연결이 필요 없음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불법주차 단속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원격제어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순찰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방문예약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휴대폰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공동현관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출입 기능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ko-KR" altLang="en-US" sz="16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카쉐어링까지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패키지로 제공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관리소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아파트 입주민 모두 만족할 수 있는 패키지 제공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자체 개발을 통한 매우 저렴한 가격</a:t>
            </a:r>
            <a:r>
              <a:rPr kumimoji="1" lang="en-US" altLang="ko-KR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좋은 성능과 안정성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342900" indent="-342900">
              <a:buAutoNum type="arabicPeriod"/>
            </a:pPr>
            <a:r>
              <a:rPr kumimoji="1" lang="ko-KR" altLang="en-US" sz="16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자체 개발로 인하여 관리실 혹은 입주민이 원하는 기능으로 맞춤 제공 가능</a:t>
            </a:r>
            <a:endParaRPr kumimoji="1" lang="en-US" altLang="ko-KR" sz="16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1336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5814" y="323244"/>
            <a:ext cx="7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3817071" cy="660429"/>
            <a:chOff x="1188881" y="351819"/>
            <a:chExt cx="3817071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381707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아파트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입주민만을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위한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카쉐어링</a:t>
              </a:r>
              <a:endPara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E05DB72-F552-A84C-8C9F-A2BAE1A848F3}"/>
              </a:ext>
            </a:extLst>
          </p:cNvPr>
          <p:cNvSpPr txBox="1"/>
          <p:nvPr/>
        </p:nvSpPr>
        <p:spPr>
          <a:xfrm>
            <a:off x="1051056" y="1216645"/>
            <a:ext cx="5280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우리 아파트에 딱 맞는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휴맥스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홈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카쉐어링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서비스 특장점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5C30CB5-29BC-B941-A372-13BDFF097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907" y="1757889"/>
            <a:ext cx="8737600" cy="9021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1F3D0-055A-6C44-9512-2EFD52F68023}"/>
              </a:ext>
            </a:extLst>
          </p:cNvPr>
          <p:cNvSpPr txBox="1"/>
          <p:nvPr/>
        </p:nvSpPr>
        <p:spPr>
          <a:xfrm>
            <a:off x="2920565" y="1931946"/>
            <a:ext cx="57807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차량이 필요할 때 즉시 이용 가능</a:t>
            </a:r>
            <a:r>
              <a:rPr kumimoji="1" lang="en-US" altLang="ko-KR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!</a:t>
            </a:r>
          </a:p>
          <a:p>
            <a:r>
              <a:rPr kumimoji="1"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차를 </a:t>
            </a:r>
            <a:r>
              <a:rPr kumimoji="1" lang="ko-KR" altLang="en-US" sz="14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구할려고</a:t>
            </a:r>
            <a:r>
              <a:rPr kumimoji="1"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여기저기 알아볼 필요가 없이 아파트 주차장에서 바로 이용이 가능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DA51BE9-5152-5E40-99A3-7E88CA39A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907" y="2769352"/>
            <a:ext cx="8752012" cy="903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041EE46-8803-CA41-AF3C-507185C3309E}"/>
              </a:ext>
            </a:extLst>
          </p:cNvPr>
          <p:cNvSpPr txBox="1"/>
          <p:nvPr/>
        </p:nvSpPr>
        <p:spPr>
          <a:xfrm>
            <a:off x="2891593" y="2944153"/>
            <a:ext cx="593624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오직 아파트 입주민만 사용 가능</a:t>
            </a:r>
            <a:endParaRPr kumimoji="1" lang="en-US" altLang="ko-KR" sz="16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승인된 아파트 입주민만 사용 가능하기에 사용과 관리가 편리하며 보안 문제가 없음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9A54AF1-77DB-414B-AF13-6305A026D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319" y="3782303"/>
            <a:ext cx="8751600" cy="90355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AB2D4A5-2014-CB4E-8D46-7293FA2AD9FB}"/>
              </a:ext>
            </a:extLst>
          </p:cNvPr>
          <p:cNvSpPr txBox="1"/>
          <p:nvPr/>
        </p:nvSpPr>
        <p:spPr>
          <a:xfrm>
            <a:off x="2863487" y="3957082"/>
            <a:ext cx="47484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우리 아파트 맞춤형 </a:t>
            </a:r>
            <a:r>
              <a:rPr kumimoji="1" lang="ko-KR" altLang="en-US" sz="1600" b="1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카쉐어링</a:t>
            </a:r>
            <a:endParaRPr kumimoji="1" lang="en-US" altLang="ko-KR" sz="16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입주민의 이용 패턴을 분석한 맞춤형 서비스를 제공합니다</a:t>
            </a:r>
            <a:r>
              <a:rPr kumimoji="1"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  <a:endParaRPr kumimoji="1" lang="ko-KR" altLang="en-US" sz="14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202FB2F9-DEE5-E340-A58D-EE936B709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319" y="4793196"/>
            <a:ext cx="8752012" cy="9036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FF5B79A-6DF0-2440-AAFA-CE60FF6B5914}"/>
              </a:ext>
            </a:extLst>
          </p:cNvPr>
          <p:cNvSpPr txBox="1"/>
          <p:nvPr/>
        </p:nvSpPr>
        <p:spPr>
          <a:xfrm>
            <a:off x="2906005" y="4967997"/>
            <a:ext cx="56092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키가 필요 없이 앱으로 이용</a:t>
            </a:r>
            <a:endParaRPr kumimoji="1" lang="en-US" altLang="ko-KR" sz="1600" b="1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키 없이 앱으로 예약하고 앱으로 차량 문을 열고 시동을 걸 수 있는 시스템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E42BC06-8E7F-6A4A-A521-42332062B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731" y="5804132"/>
            <a:ext cx="8737600" cy="90211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95F3F49-A65D-0146-AA84-1EDEF07B670C}"/>
              </a:ext>
            </a:extLst>
          </p:cNvPr>
          <p:cNvSpPr txBox="1"/>
          <p:nvPr/>
        </p:nvSpPr>
        <p:spPr>
          <a:xfrm>
            <a:off x="2891593" y="5962122"/>
            <a:ext cx="59763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이용도 아파트</a:t>
            </a:r>
            <a:r>
              <a:rPr kumimoji="1" lang="en-US" altLang="ko-KR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반납도 아파트</a:t>
            </a:r>
            <a:r>
              <a:rPr kumimoji="1" lang="en-US" altLang="ko-KR" sz="1600" b="1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!!</a:t>
            </a:r>
          </a:p>
          <a:p>
            <a:r>
              <a:rPr kumimoji="1"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이용도 아파트 주차장에서 바로 이용</a:t>
            </a:r>
            <a:r>
              <a:rPr kumimoji="1"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반납도 아파트 주차장에 세워놓으면 바로 반납</a:t>
            </a:r>
          </a:p>
        </p:txBody>
      </p:sp>
    </p:spTree>
    <p:extLst>
      <p:ext uri="{BB962C8B-B14F-4D97-AF65-F5344CB8AC3E}">
        <p14:creationId xmlns:p14="http://schemas.microsoft.com/office/powerpoint/2010/main" val="1824188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5814" y="323244"/>
            <a:ext cx="7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3817071" cy="660429"/>
            <a:chOff x="1188881" y="351819"/>
            <a:chExt cx="3817071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381707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아파트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입주민만을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위한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카쉐어링</a:t>
              </a:r>
              <a:endPara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F4EA3D22-45AA-1441-B1EF-8F87E3B7E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86" y="1530576"/>
            <a:ext cx="10429200" cy="46805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A64D18C-F67C-1544-B364-F54E64FD2DE0}"/>
              </a:ext>
            </a:extLst>
          </p:cNvPr>
          <p:cNvSpPr txBox="1"/>
          <p:nvPr/>
        </p:nvSpPr>
        <p:spPr>
          <a:xfrm>
            <a:off x="1063753" y="1765787"/>
            <a:ext cx="2053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 플러스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APP</a:t>
            </a:r>
          </a:p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에서 바로 조회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&amp;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예약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BC107A-FA55-464D-A119-5A9D7AA0DE5E}"/>
              </a:ext>
            </a:extLst>
          </p:cNvPr>
          <p:cNvSpPr txBox="1"/>
          <p:nvPr/>
        </p:nvSpPr>
        <p:spPr>
          <a:xfrm>
            <a:off x="3650806" y="1800465"/>
            <a:ext cx="1970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주차장 내에 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예약 확인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84C040-13A1-D446-9419-7B23975C7785}"/>
              </a:ext>
            </a:extLst>
          </p:cNvPr>
          <p:cNvSpPr txBox="1"/>
          <p:nvPr/>
        </p:nvSpPr>
        <p:spPr>
          <a:xfrm>
            <a:off x="6155980" y="1791381"/>
            <a:ext cx="2109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 스마트키 기능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으로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차량 사용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50E0E3-A62F-6242-BBF9-28F4A88E0FB9}"/>
              </a:ext>
            </a:extLst>
          </p:cNvPr>
          <p:cNvSpPr txBox="1"/>
          <p:nvPr/>
        </p:nvSpPr>
        <p:spPr>
          <a:xfrm>
            <a:off x="8717511" y="1765786"/>
            <a:ext cx="2048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웹페이지에서도 예약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및 정산 관리 가능</a:t>
            </a:r>
          </a:p>
        </p:txBody>
      </p:sp>
    </p:spTree>
    <p:extLst>
      <p:ext uri="{BB962C8B-B14F-4D97-AF65-F5344CB8AC3E}">
        <p14:creationId xmlns:p14="http://schemas.microsoft.com/office/powerpoint/2010/main" val="3425890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5814" y="323244"/>
            <a:ext cx="7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3817071" cy="660429"/>
            <a:chOff x="1188881" y="351819"/>
            <a:chExt cx="3817071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381707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아파트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입주민만을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 위한 </a:t>
              </a:r>
              <a:r>
                <a:rPr lang="ko-KR" altLang="en-US" sz="2200" dirty="0" err="1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카쉐어링</a:t>
              </a:r>
              <a:endPara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E05DB72-F552-A84C-8C9F-A2BAE1A848F3}"/>
              </a:ext>
            </a:extLst>
          </p:cNvPr>
          <p:cNvSpPr txBox="1"/>
          <p:nvPr/>
        </p:nvSpPr>
        <p:spPr>
          <a:xfrm>
            <a:off x="889000" y="1295400"/>
            <a:ext cx="5586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타 서비스의 단점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렌터카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택시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자가용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일반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카쉐어링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등등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endParaRPr kumimoji="1" lang="ko-KR" altLang="en-US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552082-A4EF-1347-9C41-8E1A52453E4F}"/>
              </a:ext>
            </a:extLst>
          </p:cNvPr>
          <p:cNvSpPr txBox="1"/>
          <p:nvPr/>
        </p:nvSpPr>
        <p:spPr>
          <a:xfrm>
            <a:off x="983152" y="2323385"/>
            <a:ext cx="21980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렌터카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예약하기 어려움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비용이 비쌈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바로 사용이 불가능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0858C7-118C-474F-8770-1D097A5D2084}"/>
              </a:ext>
            </a:extLst>
          </p:cNvPr>
          <p:cNvSpPr txBox="1"/>
          <p:nvPr/>
        </p:nvSpPr>
        <p:spPr>
          <a:xfrm>
            <a:off x="5776533" y="2359456"/>
            <a:ext cx="37224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택시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이동 물품의 무게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기상환경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및 대기시간에 따른 불편함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자유로운 활용이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힘듬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D004A1-1201-5C4E-81F4-3499FF1E7DC9}"/>
              </a:ext>
            </a:extLst>
          </p:cNvPr>
          <p:cNvSpPr txBox="1"/>
          <p:nvPr/>
        </p:nvSpPr>
        <p:spPr>
          <a:xfrm>
            <a:off x="983152" y="4257978"/>
            <a:ext cx="2659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자가용 추가 구매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개인의 경제적 부담 증가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운영 비용의 부담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비용 증가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61135A-255A-224E-9A45-6BB381B4387C}"/>
              </a:ext>
            </a:extLst>
          </p:cNvPr>
          <p:cNvSpPr txBox="1"/>
          <p:nvPr/>
        </p:nvSpPr>
        <p:spPr>
          <a:xfrm>
            <a:off x="5776533" y="4257978"/>
            <a:ext cx="39837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일반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카쉐어링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쏘카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그린카</a:t>
            </a: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</a:t>
            </a:r>
            <a:r>
              <a:rPr kumimoji="1" lang="en-US" altLang="ko-KR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외부 일반인의 사용으로 인한 문제 발생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부재로 인하여 사용 불가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kumimoji="1" lang="ko-KR" altLang="en-US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일반인의 사용으로 지저분한 차량 상태</a:t>
            </a:r>
            <a:endParaRPr kumimoji="1" lang="en-US" altLang="ko-KR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6102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1F7E5B-ACB9-F348-BE36-1351D1305CFA}"/>
              </a:ext>
            </a:extLst>
          </p:cNvPr>
          <p:cNvSpPr txBox="1"/>
          <p:nvPr/>
        </p:nvSpPr>
        <p:spPr>
          <a:xfrm>
            <a:off x="76200" y="84668"/>
            <a:ext cx="3231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Case 1 – </a:t>
            </a:r>
            <a:r>
              <a:rPr kumimoji="1" lang="ko-KR" altLang="en-US" dirty="0"/>
              <a:t>주차 장비가 없는 곳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B28973-032F-634C-8BDA-312567117068}"/>
              </a:ext>
            </a:extLst>
          </p:cNvPr>
          <p:cNvSpPr txBox="1"/>
          <p:nvPr/>
        </p:nvSpPr>
        <p:spPr>
          <a:xfrm>
            <a:off x="533400" y="939800"/>
            <a:ext cx="75456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저렴한 가격에 성능이 좋은 무인 스마트 주차 솔루션 설치</a:t>
            </a:r>
            <a:endParaRPr kumimoji="1" lang="en-US" altLang="ko-KR" dirty="0"/>
          </a:p>
          <a:p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en-US" altLang="ko-KR" dirty="0"/>
              <a:t>LPR</a:t>
            </a:r>
            <a:r>
              <a:rPr kumimoji="1" lang="ko-KR" altLang="en-US" dirty="0"/>
              <a:t>일체형 차단기</a:t>
            </a:r>
            <a:r>
              <a:rPr kumimoji="1" lang="en-US" altLang="ko-KR" dirty="0"/>
              <a:t> (</a:t>
            </a:r>
            <a:r>
              <a:rPr kumimoji="1" lang="ko-KR" altLang="en-US" dirty="0" err="1"/>
              <a:t>듀얼카메라</a:t>
            </a:r>
            <a:r>
              <a:rPr kumimoji="1" lang="en-US" altLang="ko-KR" dirty="0"/>
              <a:t>,</a:t>
            </a:r>
            <a:r>
              <a:rPr kumimoji="1" lang="ko-KR" altLang="en-US" dirty="0"/>
              <a:t> </a:t>
            </a:r>
            <a:r>
              <a:rPr kumimoji="1" lang="ko-KR" altLang="en-US" dirty="0" err="1"/>
              <a:t>싱글카메라</a:t>
            </a:r>
            <a:r>
              <a:rPr kumimoji="1" lang="en-US" altLang="ko-KR" dirty="0"/>
              <a:t>,</a:t>
            </a:r>
            <a:r>
              <a:rPr kumimoji="1" lang="ko-KR" altLang="en-US" dirty="0"/>
              <a:t> </a:t>
            </a:r>
            <a:r>
              <a:rPr kumimoji="1" lang="en-US" altLang="ko-KR" dirty="0"/>
              <a:t>8</a:t>
            </a:r>
            <a:r>
              <a:rPr kumimoji="1" lang="ko-KR" altLang="en-US" dirty="0"/>
              <a:t>자리 </a:t>
            </a:r>
            <a:r>
              <a:rPr kumimoji="1" lang="ko-KR" altLang="en-US" dirty="0" err="1"/>
              <a:t>신형번호판</a:t>
            </a:r>
            <a:r>
              <a:rPr kumimoji="1" lang="ko-KR" altLang="en-US" dirty="0"/>
              <a:t> 가능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차단기 </a:t>
            </a:r>
            <a:r>
              <a:rPr kumimoji="1" lang="ko-KR" altLang="en-US" dirty="0" err="1"/>
              <a:t>독립형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en-US" altLang="ko-KR" dirty="0"/>
              <a:t>LPR</a:t>
            </a:r>
            <a:r>
              <a:rPr kumimoji="1" lang="ko-KR" altLang="en-US" dirty="0"/>
              <a:t> 자립형 </a:t>
            </a:r>
            <a:r>
              <a:rPr kumimoji="1" lang="en-US" altLang="ko-KR" dirty="0"/>
              <a:t>(</a:t>
            </a:r>
            <a:r>
              <a:rPr kumimoji="1" lang="ko-KR" altLang="en-US" dirty="0"/>
              <a:t>듀얼</a:t>
            </a:r>
            <a:r>
              <a:rPr kumimoji="1" lang="en-US" altLang="ko-KR" dirty="0"/>
              <a:t>,</a:t>
            </a:r>
            <a:r>
              <a:rPr kumimoji="1" lang="ko-KR" altLang="en-US" dirty="0"/>
              <a:t> 싱글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 err="1"/>
              <a:t>무인정산기</a:t>
            </a:r>
            <a:r>
              <a:rPr kumimoji="1" lang="ko-KR" altLang="en-US" dirty="0"/>
              <a:t> </a:t>
            </a:r>
            <a:r>
              <a:rPr kumimoji="1" lang="en-US" altLang="ko-KR" dirty="0"/>
              <a:t>(</a:t>
            </a:r>
            <a:r>
              <a:rPr kumimoji="1" lang="ko-KR" altLang="en-US" dirty="0"/>
              <a:t>실내</a:t>
            </a:r>
            <a:r>
              <a:rPr kumimoji="1" lang="en-US" altLang="ko-KR" dirty="0"/>
              <a:t>,</a:t>
            </a:r>
            <a:r>
              <a:rPr kumimoji="1" lang="ko-KR" altLang="en-US" dirty="0"/>
              <a:t> 외부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전광판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 err="1"/>
              <a:t>클라우드</a:t>
            </a:r>
            <a:r>
              <a:rPr kumimoji="1" lang="ko-KR" altLang="en-US" dirty="0"/>
              <a:t> 관제 프로그램 </a:t>
            </a:r>
            <a:r>
              <a:rPr kumimoji="1" lang="en-US" altLang="ko-KR" dirty="0"/>
              <a:t>(</a:t>
            </a:r>
            <a:r>
              <a:rPr kumimoji="1" lang="ko-KR" altLang="en-US" dirty="0"/>
              <a:t>어디서든 사용 가능</a:t>
            </a:r>
            <a:r>
              <a:rPr kumimoji="1" lang="en-US" altLang="ko-KR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6F7C03-913B-8344-B1B3-9F1DA833085B}"/>
              </a:ext>
            </a:extLst>
          </p:cNvPr>
          <p:cNvSpPr txBox="1"/>
          <p:nvPr/>
        </p:nvSpPr>
        <p:spPr>
          <a:xfrm>
            <a:off x="524933" y="3412067"/>
            <a:ext cx="833273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 err="1"/>
              <a:t>휴맥스</a:t>
            </a:r>
            <a:r>
              <a:rPr kumimoji="1" lang="ko-KR" altLang="en-US" dirty="0"/>
              <a:t> 주차 솔루션을 도입 시 이점</a:t>
            </a:r>
            <a:endParaRPr kumimoji="1" lang="en-US" altLang="ko-KR" dirty="0"/>
          </a:p>
          <a:p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저렴한 가격 </a:t>
            </a:r>
            <a:r>
              <a:rPr kumimoji="1" lang="en-US" altLang="ko-KR" dirty="0"/>
              <a:t>(</a:t>
            </a:r>
            <a:r>
              <a:rPr kumimoji="1" lang="ko-KR" altLang="en-US" dirty="0"/>
              <a:t>직접 개발 및 생산하기에 가격이 저렴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좋은 성능과 품질 </a:t>
            </a:r>
            <a:r>
              <a:rPr kumimoji="1" lang="en-US" altLang="ko-KR" dirty="0"/>
              <a:t>(</a:t>
            </a:r>
            <a:r>
              <a:rPr kumimoji="1" lang="ko-KR" altLang="en-US" dirty="0"/>
              <a:t>오래동안 국내 및 해외에 </a:t>
            </a:r>
            <a:r>
              <a:rPr kumimoji="1" lang="ko-KR" altLang="en-US" dirty="0" err="1"/>
              <a:t>셋탑박스</a:t>
            </a:r>
            <a:r>
              <a:rPr kumimoji="1" lang="ko-KR" altLang="en-US" dirty="0"/>
              <a:t> 납품 경험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모바일 주차 단속 앱 이용 가능 </a:t>
            </a:r>
            <a:r>
              <a:rPr kumimoji="1" lang="en-US" altLang="ko-KR" dirty="0"/>
              <a:t>(</a:t>
            </a:r>
            <a:r>
              <a:rPr kumimoji="1" lang="ko-KR" altLang="en-US" dirty="0" err="1"/>
              <a:t>주차반장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방문 예약 시스템 이용 가능 </a:t>
            </a:r>
            <a:r>
              <a:rPr kumimoji="1" lang="en-US" altLang="ko-KR" dirty="0"/>
              <a:t>(</a:t>
            </a:r>
            <a:r>
              <a:rPr kumimoji="1" lang="ko-KR" altLang="en-US" dirty="0" err="1"/>
              <a:t>주차플러스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휴대폰을 이용한 원격 제어 가능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경비원 순찰 자동 체크 가능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입주민 및 방문자의 </a:t>
            </a:r>
            <a:r>
              <a:rPr kumimoji="1" lang="ko-KR" altLang="en-US" dirty="0" err="1"/>
              <a:t>공동출입구</a:t>
            </a:r>
            <a:r>
              <a:rPr kumimoji="1" lang="ko-KR" altLang="en-US" dirty="0"/>
              <a:t> 휴대폰으로 출입 가능 </a:t>
            </a:r>
            <a:r>
              <a:rPr kumimoji="1" lang="en-US" altLang="ko-KR" dirty="0"/>
              <a:t>(</a:t>
            </a:r>
            <a:r>
              <a:rPr kumimoji="1" lang="ko-KR" altLang="en-US" dirty="0"/>
              <a:t>허가 받은 이용자만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입주민만 사용 가능한 </a:t>
            </a:r>
            <a:r>
              <a:rPr kumimoji="1" lang="ko-KR" altLang="en-US" dirty="0" err="1"/>
              <a:t>카쉐어링</a:t>
            </a:r>
            <a:r>
              <a:rPr kumimoji="1" lang="ko-KR" altLang="en-US" dirty="0"/>
              <a:t> 서비스 제공 </a:t>
            </a:r>
            <a:r>
              <a:rPr kumimoji="1" lang="en-US" altLang="ko-KR" dirty="0"/>
              <a:t>(</a:t>
            </a:r>
            <a:r>
              <a:rPr kumimoji="1" lang="ko-KR" altLang="en-US" dirty="0"/>
              <a:t>승용차 및 승합차 포함</a:t>
            </a:r>
            <a:r>
              <a:rPr kumimoji="1"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05913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1F7E5B-ACB9-F348-BE36-1351D1305CFA}"/>
              </a:ext>
            </a:extLst>
          </p:cNvPr>
          <p:cNvSpPr txBox="1"/>
          <p:nvPr/>
        </p:nvSpPr>
        <p:spPr>
          <a:xfrm>
            <a:off x="76200" y="84668"/>
            <a:ext cx="680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Case 2 – </a:t>
            </a:r>
            <a:r>
              <a:rPr kumimoji="1" lang="ko-KR" altLang="en-US" dirty="0"/>
              <a:t>주차 장비가 일부만 있는 곳 </a:t>
            </a:r>
            <a:r>
              <a:rPr kumimoji="1" lang="en-US" altLang="ko-KR" dirty="0"/>
              <a:t>(</a:t>
            </a:r>
            <a:r>
              <a:rPr kumimoji="1" lang="ko-KR" altLang="en-US" dirty="0"/>
              <a:t>무인화가 안되어 있는 곳</a:t>
            </a:r>
            <a:r>
              <a:rPr kumimoji="1" lang="en-US" altLang="ko-KR" dirty="0"/>
              <a:t>)</a:t>
            </a:r>
            <a:endParaRPr kumimoji="1"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B28973-032F-634C-8BDA-312567117068}"/>
              </a:ext>
            </a:extLst>
          </p:cNvPr>
          <p:cNvSpPr txBox="1"/>
          <p:nvPr/>
        </p:nvSpPr>
        <p:spPr>
          <a:xfrm>
            <a:off x="533400" y="939800"/>
            <a:ext cx="110418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기존 장비를 재활용하여 스마트 무인 주차 솔루션 설치 </a:t>
            </a:r>
            <a:endParaRPr kumimoji="1" lang="en-US" altLang="ko-KR" dirty="0"/>
          </a:p>
          <a:p>
            <a:pPr marL="285750" indent="-285750">
              <a:buFontTx/>
              <a:buChar char="-"/>
            </a:pPr>
            <a:r>
              <a:rPr kumimoji="1" lang="ko-KR" altLang="en-US" dirty="0"/>
              <a:t>차단기만 있다</a:t>
            </a:r>
            <a:endParaRPr kumimoji="1" lang="en-US" altLang="ko-KR" dirty="0"/>
          </a:p>
          <a:p>
            <a:pPr marL="285750" indent="-285750">
              <a:buFontTx/>
              <a:buChar char="-"/>
            </a:pPr>
            <a:r>
              <a:rPr kumimoji="1" lang="en-US" altLang="ko-KR" dirty="0"/>
              <a:t>RFID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이용한 카드 방식이다</a:t>
            </a:r>
            <a:r>
              <a:rPr kumimoji="1" lang="en-US" altLang="ko-KR" dirty="0"/>
              <a:t>.</a:t>
            </a:r>
          </a:p>
          <a:p>
            <a:pPr marL="285750" indent="-285750">
              <a:buFontTx/>
              <a:buChar char="-"/>
            </a:pPr>
            <a:r>
              <a:rPr kumimoji="1" lang="ko-KR" altLang="en-US" dirty="0" err="1"/>
              <a:t>주차권을</a:t>
            </a:r>
            <a:r>
              <a:rPr kumimoji="1" lang="ko-KR" altLang="en-US" dirty="0"/>
              <a:t> 뽑아서 사용하는 방식이다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  <a:endParaRPr kumimoji="1" lang="en-US" altLang="ko-KR" dirty="0"/>
          </a:p>
          <a:p>
            <a:endParaRPr kumimoji="1" lang="en-US" altLang="ko-KR" dirty="0"/>
          </a:p>
          <a:p>
            <a:r>
              <a:rPr kumimoji="1" lang="ko-KR" altLang="en-US" dirty="0"/>
              <a:t>위 </a:t>
            </a:r>
            <a:r>
              <a:rPr kumimoji="1" lang="en-US" altLang="ko-KR" dirty="0"/>
              <a:t>3</a:t>
            </a:r>
            <a:r>
              <a:rPr kumimoji="1" lang="ko-KR" altLang="en-US" dirty="0"/>
              <a:t>가지 모두 기존 차단기와 기존 설비를 최대한 재활용하여 매우 적은 비용으로 스마트 무인화 가능</a:t>
            </a:r>
            <a:endParaRPr kumimoji="1" lang="en-US" altLang="ko-KR" dirty="0"/>
          </a:p>
          <a:p>
            <a:r>
              <a:rPr kumimoji="1" lang="ko-KR" altLang="en-US" dirty="0"/>
              <a:t>기존 차단기를 카메라와 제어 모듈만 설치하여 </a:t>
            </a:r>
            <a:r>
              <a:rPr kumimoji="1" lang="en-US" altLang="ko-KR" dirty="0"/>
              <a:t>LPR</a:t>
            </a:r>
            <a:r>
              <a:rPr kumimoji="1" lang="ko-KR" altLang="en-US" dirty="0"/>
              <a:t>일체형 차단기로 만들어 준다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  <a:r>
              <a:rPr kumimoji="1" lang="en-US" altLang="ko-KR" dirty="0"/>
              <a:t>8</a:t>
            </a:r>
            <a:r>
              <a:rPr kumimoji="1" lang="ko-KR" altLang="en-US" dirty="0"/>
              <a:t>자리 신형 번호판 가능</a:t>
            </a:r>
            <a:endParaRPr kumimoji="1" lang="en-US" altLang="ko-KR" dirty="0"/>
          </a:p>
          <a:p>
            <a:r>
              <a:rPr kumimoji="1" lang="ko-KR" altLang="en-US" dirty="0" err="1"/>
              <a:t>클라우드</a:t>
            </a:r>
            <a:r>
              <a:rPr kumimoji="1" lang="ko-KR" altLang="en-US" dirty="0"/>
              <a:t> 관제 시스템을 통한 관리실에서 차량 관제 가능</a:t>
            </a:r>
            <a:endParaRPr kumimoji="1" lang="en-US" altLang="ko-KR" dirty="0"/>
          </a:p>
          <a:p>
            <a:r>
              <a:rPr kumimoji="1" lang="ko-KR" altLang="en-US" dirty="0"/>
              <a:t>신규 설치와 동일한 아래 서비스 이용 가능</a:t>
            </a:r>
            <a:endParaRPr kumimoji="1" lang="en-US" altLang="ko-K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6F7C03-913B-8344-B1B3-9F1DA833085B}"/>
              </a:ext>
            </a:extLst>
          </p:cNvPr>
          <p:cNvSpPr txBox="1"/>
          <p:nvPr/>
        </p:nvSpPr>
        <p:spPr>
          <a:xfrm>
            <a:off x="533400" y="3708400"/>
            <a:ext cx="833273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 err="1"/>
              <a:t>휴맥스</a:t>
            </a:r>
            <a:r>
              <a:rPr kumimoji="1" lang="ko-KR" altLang="en-US" dirty="0"/>
              <a:t> 주차 솔루션을 도입 시 이점</a:t>
            </a:r>
            <a:endParaRPr kumimoji="1" lang="en-US" altLang="ko-KR" dirty="0"/>
          </a:p>
          <a:p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저렴한 가격 </a:t>
            </a:r>
            <a:r>
              <a:rPr kumimoji="1" lang="en-US" altLang="ko-KR" dirty="0"/>
              <a:t>(</a:t>
            </a:r>
            <a:r>
              <a:rPr kumimoji="1" lang="ko-KR" altLang="en-US" dirty="0"/>
              <a:t>직접 개발 및 생산하기에 가격이 저렴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좋은 성능과 품질 </a:t>
            </a:r>
            <a:r>
              <a:rPr kumimoji="1" lang="en-US" altLang="ko-KR" dirty="0"/>
              <a:t>(</a:t>
            </a:r>
            <a:r>
              <a:rPr kumimoji="1" lang="ko-KR" altLang="en-US" dirty="0"/>
              <a:t>오래동안 국내 및 해외에 </a:t>
            </a:r>
            <a:r>
              <a:rPr kumimoji="1" lang="ko-KR" altLang="en-US" dirty="0" err="1"/>
              <a:t>셋탑박스</a:t>
            </a:r>
            <a:r>
              <a:rPr kumimoji="1" lang="ko-KR" altLang="en-US" dirty="0"/>
              <a:t> 납품 경험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모바일 주차 단속 앱 이용 가능 </a:t>
            </a:r>
            <a:r>
              <a:rPr kumimoji="1" lang="en-US" altLang="ko-KR" dirty="0"/>
              <a:t>(</a:t>
            </a:r>
            <a:r>
              <a:rPr kumimoji="1" lang="ko-KR" altLang="en-US" dirty="0" err="1"/>
              <a:t>주차반장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방문 예약 시스템 이용 가능 </a:t>
            </a:r>
            <a:r>
              <a:rPr kumimoji="1" lang="en-US" altLang="ko-KR" dirty="0"/>
              <a:t>(</a:t>
            </a:r>
            <a:r>
              <a:rPr kumimoji="1" lang="ko-KR" altLang="en-US" dirty="0" err="1"/>
              <a:t>주차플러스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휴대폰을 이용한 원격 제어 가능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경비원 순찰 자동 체크 가능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입주민 및 방문자의 </a:t>
            </a:r>
            <a:r>
              <a:rPr kumimoji="1" lang="ko-KR" altLang="en-US" dirty="0" err="1"/>
              <a:t>공동출입구</a:t>
            </a:r>
            <a:r>
              <a:rPr kumimoji="1" lang="ko-KR" altLang="en-US" dirty="0"/>
              <a:t> 휴대폰으로 출입 가능 </a:t>
            </a:r>
            <a:r>
              <a:rPr kumimoji="1" lang="en-US" altLang="ko-KR" dirty="0"/>
              <a:t>(</a:t>
            </a:r>
            <a:r>
              <a:rPr kumimoji="1" lang="ko-KR" altLang="en-US" dirty="0"/>
              <a:t>허가 받은 이용자만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입주민만 사용 가능한 </a:t>
            </a:r>
            <a:r>
              <a:rPr kumimoji="1" lang="ko-KR" altLang="en-US" dirty="0" err="1"/>
              <a:t>카쉐어링</a:t>
            </a:r>
            <a:r>
              <a:rPr kumimoji="1" lang="ko-KR" altLang="en-US" dirty="0"/>
              <a:t> 서비스 제공 </a:t>
            </a:r>
            <a:r>
              <a:rPr kumimoji="1" lang="en-US" altLang="ko-KR" dirty="0"/>
              <a:t>(</a:t>
            </a:r>
            <a:r>
              <a:rPr kumimoji="1" lang="ko-KR" altLang="en-US" dirty="0"/>
              <a:t>승용차 및 승합차 포함</a:t>
            </a:r>
            <a:r>
              <a:rPr kumimoji="1"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9934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1F7E5B-ACB9-F348-BE36-1351D1305CFA}"/>
              </a:ext>
            </a:extLst>
          </p:cNvPr>
          <p:cNvSpPr txBox="1"/>
          <p:nvPr/>
        </p:nvSpPr>
        <p:spPr>
          <a:xfrm>
            <a:off x="76200" y="84668"/>
            <a:ext cx="7580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Case 3 – </a:t>
            </a:r>
            <a:r>
              <a:rPr kumimoji="1" lang="ko-KR" altLang="en-US" dirty="0"/>
              <a:t>기존 주차 장비가 있는 곳 </a:t>
            </a:r>
            <a:r>
              <a:rPr kumimoji="1" lang="en-US" altLang="ko-KR" dirty="0"/>
              <a:t>(</a:t>
            </a:r>
            <a:r>
              <a:rPr kumimoji="1" lang="ko-KR" altLang="en-US" dirty="0"/>
              <a:t>오래된 장비나 기능이 부족한 장비</a:t>
            </a:r>
            <a:r>
              <a:rPr kumimoji="1" lang="en-US" altLang="ko-KR" dirty="0"/>
              <a:t>)</a:t>
            </a:r>
            <a:endParaRPr kumimoji="1"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B28973-032F-634C-8BDA-312567117068}"/>
              </a:ext>
            </a:extLst>
          </p:cNvPr>
          <p:cNvSpPr txBox="1"/>
          <p:nvPr/>
        </p:nvSpPr>
        <p:spPr>
          <a:xfrm>
            <a:off x="533400" y="939800"/>
            <a:ext cx="1160766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기존 장비를 재활용하여 업그레이드 스마트 무인 주차 솔루션 설치 </a:t>
            </a:r>
            <a:endParaRPr kumimoji="1" lang="en-US" altLang="ko-KR" dirty="0"/>
          </a:p>
          <a:p>
            <a:pPr marL="285750" indent="-285750">
              <a:buFontTx/>
              <a:buChar char="-"/>
            </a:pPr>
            <a:r>
              <a:rPr kumimoji="1" lang="ko-KR" altLang="en-US" dirty="0"/>
              <a:t>번호인식기로 운영 중이나 잦은 고장이 있다</a:t>
            </a:r>
            <a:r>
              <a:rPr kumimoji="1" lang="en-US" altLang="ko-KR" dirty="0"/>
              <a:t>.</a:t>
            </a:r>
          </a:p>
          <a:p>
            <a:pPr marL="285750" indent="-285750">
              <a:buFontTx/>
              <a:buChar char="-"/>
            </a:pPr>
            <a:r>
              <a:rPr kumimoji="1" lang="ko-KR" altLang="en-US" dirty="0"/>
              <a:t>인식률이 좋지 않아 무인으로 사용할 수가 없다</a:t>
            </a:r>
            <a:r>
              <a:rPr kumimoji="1" lang="en-US" altLang="ko-KR" dirty="0"/>
              <a:t>.</a:t>
            </a:r>
          </a:p>
          <a:p>
            <a:pPr marL="285750" indent="-285750">
              <a:buFontTx/>
              <a:buChar char="-"/>
            </a:pPr>
            <a:r>
              <a:rPr kumimoji="1" lang="ko-KR" altLang="en-US" dirty="0"/>
              <a:t>입주민들이 원하는 다양한 기능을 제공할 수 없다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  <a:r>
              <a:rPr kumimoji="1" lang="en-US" altLang="ko-KR" dirty="0"/>
              <a:t>(</a:t>
            </a:r>
            <a:r>
              <a:rPr kumimoji="1" lang="ko-KR" altLang="en-US" dirty="0"/>
              <a:t>방문 예약시스템</a:t>
            </a:r>
            <a:r>
              <a:rPr kumimoji="1" lang="en-US" altLang="ko-KR" dirty="0"/>
              <a:t>,</a:t>
            </a:r>
            <a:r>
              <a:rPr kumimoji="1" lang="ko-KR" altLang="en-US" dirty="0"/>
              <a:t> 주차단속</a:t>
            </a:r>
            <a:r>
              <a:rPr kumimoji="1" lang="en-US" altLang="ko-KR" dirty="0"/>
              <a:t>,</a:t>
            </a:r>
            <a:r>
              <a:rPr kumimoji="1" lang="ko-KR" altLang="en-US" dirty="0"/>
              <a:t> 공동 출입구 휴대폰 출입 등</a:t>
            </a:r>
            <a:r>
              <a:rPr kumimoji="1" lang="en-US" altLang="ko-KR" dirty="0"/>
              <a:t>)</a:t>
            </a:r>
          </a:p>
          <a:p>
            <a:endParaRPr kumimoji="1" lang="en-US" altLang="ko-KR" dirty="0"/>
          </a:p>
          <a:p>
            <a:r>
              <a:rPr kumimoji="1" lang="ko-KR" altLang="en-US" dirty="0"/>
              <a:t>기존 설비를 최대한 재활용하여 매우 적은 비용으로 스마트 주차 솔루션으로 업그레이드 가능</a:t>
            </a:r>
            <a:endParaRPr kumimoji="1" lang="en-US" altLang="ko-KR" dirty="0"/>
          </a:p>
          <a:p>
            <a:r>
              <a:rPr kumimoji="1" lang="ko-KR" altLang="en-US" dirty="0"/>
              <a:t>기존 장비들을 이용하여 </a:t>
            </a:r>
            <a:r>
              <a:rPr kumimoji="1" lang="ko-KR" altLang="en-US" dirty="0" err="1"/>
              <a:t>클라우드</a:t>
            </a:r>
            <a:r>
              <a:rPr kumimoji="1" lang="ko-KR" altLang="en-US" dirty="0"/>
              <a:t> 관제 시스템을 통한 다양한 서비스 추가 </a:t>
            </a:r>
            <a:endParaRPr kumimoji="1" lang="en-US" altLang="ko-KR" dirty="0"/>
          </a:p>
          <a:p>
            <a:r>
              <a:rPr kumimoji="1" lang="ko-KR" altLang="en-US" dirty="0"/>
              <a:t>신규 설치와 동일한 아래 서비스 이용 가능</a:t>
            </a:r>
            <a:endParaRPr kumimoji="1" lang="en-US" altLang="ko-K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6F7C03-913B-8344-B1B3-9F1DA833085B}"/>
              </a:ext>
            </a:extLst>
          </p:cNvPr>
          <p:cNvSpPr txBox="1"/>
          <p:nvPr/>
        </p:nvSpPr>
        <p:spPr>
          <a:xfrm>
            <a:off x="533400" y="3708400"/>
            <a:ext cx="833273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 err="1"/>
              <a:t>휴맥스</a:t>
            </a:r>
            <a:r>
              <a:rPr kumimoji="1" lang="ko-KR" altLang="en-US" dirty="0"/>
              <a:t> 주차 솔루션을 도입 시 이점</a:t>
            </a:r>
            <a:endParaRPr kumimoji="1" lang="en-US" altLang="ko-KR" dirty="0"/>
          </a:p>
          <a:p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저렴한 가격 </a:t>
            </a:r>
            <a:r>
              <a:rPr kumimoji="1" lang="en-US" altLang="ko-KR" dirty="0"/>
              <a:t>(</a:t>
            </a:r>
            <a:r>
              <a:rPr kumimoji="1" lang="ko-KR" altLang="en-US" dirty="0"/>
              <a:t>직접 개발 및 생산하기에 가격이 저렴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좋은 성능과 품질 </a:t>
            </a:r>
            <a:r>
              <a:rPr kumimoji="1" lang="en-US" altLang="ko-KR" dirty="0"/>
              <a:t>(</a:t>
            </a:r>
            <a:r>
              <a:rPr kumimoji="1" lang="ko-KR" altLang="en-US" dirty="0"/>
              <a:t>오래동안 국내 및 해외에 </a:t>
            </a:r>
            <a:r>
              <a:rPr kumimoji="1" lang="ko-KR" altLang="en-US" dirty="0" err="1"/>
              <a:t>셋탑박스</a:t>
            </a:r>
            <a:r>
              <a:rPr kumimoji="1" lang="ko-KR" altLang="en-US" dirty="0"/>
              <a:t> 납품 경험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모바일 주차 단속 앱 이용 가능 </a:t>
            </a:r>
            <a:r>
              <a:rPr kumimoji="1" lang="en-US" altLang="ko-KR" dirty="0"/>
              <a:t>(</a:t>
            </a:r>
            <a:r>
              <a:rPr kumimoji="1" lang="ko-KR" altLang="en-US" dirty="0" err="1"/>
              <a:t>주차반장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방문 예약 시스템 이용 가능 </a:t>
            </a:r>
            <a:r>
              <a:rPr kumimoji="1" lang="en-US" altLang="ko-KR" dirty="0"/>
              <a:t>(</a:t>
            </a:r>
            <a:r>
              <a:rPr kumimoji="1" lang="ko-KR" altLang="en-US" dirty="0" err="1"/>
              <a:t>주차플러스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휴대폰을 이용한 원격 제어 가능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경비원 순찰 자동 체크 가능</a:t>
            </a:r>
            <a:endParaRPr kumimoji="1" lang="en-US" altLang="ko-KR" dirty="0"/>
          </a:p>
          <a:p>
            <a:pPr marL="342900" indent="-342900">
              <a:buAutoNum type="arabicPeriod"/>
            </a:pPr>
            <a:r>
              <a:rPr kumimoji="1" lang="ko-KR" altLang="en-US" dirty="0"/>
              <a:t>입주민 및 방문자의 </a:t>
            </a:r>
            <a:r>
              <a:rPr kumimoji="1" lang="ko-KR" altLang="en-US" dirty="0" err="1"/>
              <a:t>공동출입구</a:t>
            </a:r>
            <a:r>
              <a:rPr kumimoji="1" lang="ko-KR" altLang="en-US" dirty="0"/>
              <a:t> 휴대폰으로 출입 가능 </a:t>
            </a:r>
            <a:r>
              <a:rPr kumimoji="1" lang="en-US" altLang="ko-KR" dirty="0"/>
              <a:t>(</a:t>
            </a:r>
            <a:r>
              <a:rPr kumimoji="1" lang="ko-KR" altLang="en-US" dirty="0"/>
              <a:t>허가 받은 이용자만</a:t>
            </a:r>
            <a:r>
              <a:rPr kumimoji="1"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kumimoji="1" lang="ko-KR" altLang="en-US" dirty="0"/>
              <a:t>입주민만 사용 가능한 </a:t>
            </a:r>
            <a:r>
              <a:rPr kumimoji="1" lang="ko-KR" altLang="en-US" dirty="0" err="1"/>
              <a:t>카쉐어링</a:t>
            </a:r>
            <a:r>
              <a:rPr kumimoji="1" lang="ko-KR" altLang="en-US" dirty="0"/>
              <a:t> 서비스 제공 </a:t>
            </a:r>
            <a:r>
              <a:rPr kumimoji="1" lang="en-US" altLang="ko-KR" dirty="0"/>
              <a:t>(</a:t>
            </a:r>
            <a:r>
              <a:rPr kumimoji="1" lang="ko-KR" altLang="en-US" dirty="0"/>
              <a:t>승용차 및 승합차 포함</a:t>
            </a:r>
            <a:r>
              <a:rPr kumimoji="1"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21710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686BC0-53D2-433E-ACBF-7E9A4538D745}"/>
              </a:ext>
            </a:extLst>
          </p:cNvPr>
          <p:cNvSpPr txBox="1"/>
          <p:nvPr/>
        </p:nvSpPr>
        <p:spPr>
          <a:xfrm flipH="1">
            <a:off x="2042963" y="2828839"/>
            <a:ext cx="8106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dirty="0">
                <a:solidFill>
                  <a:srgbClr val="A8D0E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THANK YOU</a:t>
            </a:r>
            <a:endParaRPr lang="ko-KR" altLang="en-US" sz="7200" b="1" dirty="0">
              <a:solidFill>
                <a:srgbClr val="A8D0E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A057EA77-929A-224F-B90E-22B227195CFB}"/>
              </a:ext>
            </a:extLst>
          </p:cNvPr>
          <p:cNvSpPr txBox="1">
            <a:spLocks/>
          </p:cNvSpPr>
          <p:nvPr/>
        </p:nvSpPr>
        <p:spPr>
          <a:xfrm>
            <a:off x="4696509" y="4537819"/>
            <a:ext cx="3445783" cy="28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최동욱</a:t>
            </a:r>
            <a:endParaRPr lang="en-US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A020EF5B-F84E-6641-8BC3-F43CC36E5533}"/>
              </a:ext>
            </a:extLst>
          </p:cNvPr>
          <p:cNvSpPr txBox="1">
            <a:spLocks/>
          </p:cNvSpPr>
          <p:nvPr/>
        </p:nvSpPr>
        <p:spPr>
          <a:xfrm>
            <a:off x="4696509" y="4915394"/>
            <a:ext cx="3445783" cy="28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ple SD Gothic Neo" panose="02000300000000000000" pitchFamily="2" charset="-127"/>
                <a:ea typeface="Apple SD Gothic Neo" panose="02000300000000000000" pitchFamily="2" charset="-127"/>
              </a:rPr>
              <a:t>+82-10-2614-4963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3683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2588</Words>
  <Application>Microsoft Macintosh PowerPoint</Application>
  <PresentationFormat>와이드스크린</PresentationFormat>
  <Paragraphs>422</Paragraphs>
  <Slides>31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6" baseType="lpstr">
      <vt:lpstr>맑은 고딕</vt:lpstr>
      <vt:lpstr>Apple SD Gothic Neo</vt:lpstr>
      <vt:lpstr>Arial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User</dc:creator>
  <cp:lastModifiedBy>Microsoft Office User</cp:lastModifiedBy>
  <cp:revision>16</cp:revision>
  <dcterms:created xsi:type="dcterms:W3CDTF">2020-02-13T09:45:19Z</dcterms:created>
  <dcterms:modified xsi:type="dcterms:W3CDTF">2020-02-14T05:24:36Z</dcterms:modified>
</cp:coreProperties>
</file>